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sldIdLst>
    <p:sldId id="359" r:id="rId3"/>
    <p:sldId id="349" r:id="rId4"/>
    <p:sldId id="328" r:id="rId5"/>
    <p:sldId id="338" r:id="rId6"/>
    <p:sldId id="339" r:id="rId7"/>
    <p:sldId id="341" r:id="rId8"/>
    <p:sldId id="361" r:id="rId9"/>
    <p:sldId id="362" r:id="rId10"/>
    <p:sldId id="363" r:id="rId11"/>
    <p:sldId id="342" r:id="rId12"/>
    <p:sldId id="357" r:id="rId13"/>
    <p:sldId id="366" r:id="rId14"/>
    <p:sldId id="343" r:id="rId15"/>
    <p:sldId id="344" r:id="rId16"/>
    <p:sldId id="345" r:id="rId17"/>
    <p:sldId id="365" r:id="rId18"/>
    <p:sldId id="346" r:id="rId19"/>
    <p:sldId id="367" r:id="rId20"/>
    <p:sldId id="347" r:id="rId21"/>
    <p:sldId id="348" r:id="rId22"/>
    <p:sldId id="350" r:id="rId23"/>
    <p:sldId id="351" r:id="rId24"/>
    <p:sldId id="352" r:id="rId25"/>
    <p:sldId id="353" r:id="rId26"/>
    <p:sldId id="354" r:id="rId27"/>
    <p:sldId id="355" r:id="rId28"/>
    <p:sldId id="356" r:id="rId29"/>
  </p:sldIdLst>
  <p:sldSz cx="9144000" cy="6858000" type="screen4x3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602"/>
    <a:srgbClr val="CE7D10"/>
    <a:srgbClr val="AB5A01"/>
    <a:srgbClr val="772B09"/>
    <a:srgbClr val="5B5FFB"/>
    <a:srgbClr val="130199"/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7257" autoAdjust="0"/>
  </p:normalViewPr>
  <p:slideViewPr>
    <p:cSldViewPr>
      <p:cViewPr>
        <p:scale>
          <a:sx n="100" d="100"/>
          <a:sy n="100" d="100"/>
        </p:scale>
        <p:origin x="-294" y="9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82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20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06438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040" y="4415790"/>
            <a:ext cx="5606698" cy="4181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50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0"/>
          </p:nvPr>
        </p:nvSpPr>
        <p:spPr>
          <a:xfrm>
            <a:off x="8643938" y="6543675"/>
            <a:ext cx="500062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EEA65-2DE7-4050-876A-107ECE724A9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4000" y="914400"/>
            <a:ext cx="2030413" cy="52562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0" y="914400"/>
            <a:ext cx="5943600" cy="52562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0"/>
          </p:nvPr>
        </p:nvSpPr>
        <p:spPr>
          <a:xfrm>
            <a:off x="8358188" y="6400800"/>
            <a:ext cx="676275" cy="3032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 </a:t>
            </a:r>
            <a:fld id="{1DFED99A-EC30-470B-AA70-3A005E68752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8" descr="echord-brei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84838"/>
            <a:ext cx="91440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8126413" cy="608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Fußzeilenplatzhalter 2"/>
          <p:cNvSpPr>
            <a:spLocks noGrp="1"/>
          </p:cNvSpPr>
          <p:nvPr>
            <p:ph type="ftr" idx="10"/>
          </p:nvPr>
        </p:nvSpPr>
        <p:spPr>
          <a:xfrm>
            <a:off x="8643938" y="6400800"/>
            <a:ext cx="428625" cy="3032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7F1A2-C359-4478-AC49-78FA1952713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90800" y="6323013"/>
            <a:ext cx="3962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24588" y="482600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Grafik 11" descr="echord-breit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4838"/>
            <a:ext cx="91440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2" descr="echord-brei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4838"/>
            <a:ext cx="91440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12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60EF-6E65-4545-8A92-C91E66A923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3E1F-07DF-46F1-ADF1-50DECA5ABE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0865-6943-4C02-8518-51618E951D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6213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9878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B2C7-FCAF-4262-9DD4-4D1637A10C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F0885-DE03-49FA-A1AE-336E1F2611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5364-E63F-4740-B98E-B9D641B399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ABD2B-F51A-4D60-8EBB-3F0C4AEC2D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9802E-18EF-4351-9218-7011DD4C95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0"/>
          </p:nvPr>
        </p:nvSpPr>
        <p:spPr>
          <a:xfrm>
            <a:off x="8539163" y="6554788"/>
            <a:ext cx="604837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82B8-13A0-45B0-A2C3-4FA2F15F8D0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D1A5-E7EC-47A2-801D-82C8BB9717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8B24-394C-4D1D-9F59-CF53025A8B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4000" y="914400"/>
            <a:ext cx="2030413" cy="52562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0" y="914400"/>
            <a:ext cx="5943600" cy="52562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C94F-8BB6-4712-A0E1-DDF2564919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6213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9878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idx="10"/>
          </p:nvPr>
        </p:nvSpPr>
        <p:spPr>
          <a:xfrm>
            <a:off x="8467725" y="6554788"/>
            <a:ext cx="676275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922A-58E5-461E-858F-41B073CDEE3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idx="10"/>
          </p:nvPr>
        </p:nvSpPr>
        <p:spPr>
          <a:xfrm>
            <a:off x="8610600" y="6554788"/>
            <a:ext cx="5334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FE3D-472C-442D-85F6-E2300DCEA3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0"/>
          </p:nvPr>
        </p:nvSpPr>
        <p:spPr>
          <a:xfrm>
            <a:off x="8358188" y="6400800"/>
            <a:ext cx="676275" cy="3032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49941-69DC-4361-891D-88FF1B7862A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7"/>
          <p:cNvSpPr>
            <a:spLocks noGrp="1" noChangeArrowheads="1"/>
          </p:cNvSpPr>
          <p:nvPr>
            <p:ph type="ftr" idx="10"/>
          </p:nvPr>
        </p:nvSpPr>
        <p:spPr>
          <a:xfrm>
            <a:off x="8358188" y="6400800"/>
            <a:ext cx="676275" cy="3032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E57B-8A2C-4064-9585-E507669EA03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idx="10"/>
          </p:nvPr>
        </p:nvSpPr>
        <p:spPr>
          <a:xfrm>
            <a:off x="8429625" y="6400800"/>
            <a:ext cx="604838" cy="3032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55BD1-8F46-4440-BA4B-47A4A2FA2F4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ECHORD Kick-Off </a:t>
            </a:r>
            <a:r>
              <a:rPr lang="de-DE" dirty="0" err="1"/>
              <a:t>meeting</a:t>
            </a:r>
            <a:r>
              <a:rPr lang="de-DE" dirty="0"/>
              <a:t>	</a:t>
            </a:r>
            <a:r>
              <a:rPr lang="de-DE" dirty="0" err="1"/>
              <a:t>Munich</a:t>
            </a:r>
            <a:r>
              <a:rPr lang="de-DE" dirty="0"/>
              <a:t>, April 30, 2009 	       </a:t>
            </a:r>
            <a:fld id="{BCE5EC02-F075-427C-9DD2-005D5E6A0BD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224588" y="479425"/>
            <a:ext cx="1851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900">
                <a:solidFill>
                  <a:srgbClr val="FFFFFF"/>
                </a:solidFill>
                <a:latin typeface="Arial" charset="0"/>
              </a:rPr>
              <a:t>Technische Universität München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ECHORD Kick-Off meeting	Munich, April 30, 2009 	       </a:t>
            </a:r>
            <a:fld id="{7FD95F03-F448-437C-97FE-24E2D95DCD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644"/>
            </a:gs>
            <a:gs pos="100000">
              <a:srgbClr val="00529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914400"/>
            <a:ext cx="8126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8126413" cy="434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8643938" y="6554788"/>
            <a:ext cx="3905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897E87-EC84-4B1A-A89A-B27B8E8C2C2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1313" indent="-341313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560513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1400">
          <a:solidFill>
            <a:srgbClr val="FFFFFF"/>
          </a:solidFill>
          <a:latin typeface="+mn-lt"/>
          <a:ea typeface="+mn-ea"/>
          <a:cs typeface="+mn-cs"/>
        </a:defRPr>
      </a:lvl4pPr>
      <a:lvl5pPr marL="1979613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5pPr>
      <a:lvl6pPr marL="2436813" indent="-228600" algn="l" defTabSz="457200" rtl="0" eaLnBrk="1" fontAlgn="base" hangingPunct="1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6pPr>
      <a:lvl7pPr marL="2894013" indent="-228600" algn="l" defTabSz="457200" rtl="0" eaLnBrk="1" fontAlgn="base" hangingPunct="1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7pPr>
      <a:lvl8pPr marL="3351213" indent="-228600" algn="l" defTabSz="457200" rtl="0" eaLnBrk="1" fontAlgn="base" hangingPunct="1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8pPr>
      <a:lvl9pPr marL="3808413" indent="-228600" algn="l" defTabSz="457200" rtl="0" eaLnBrk="1" fontAlgn="base" hangingPunct="1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644"/>
            </a:gs>
            <a:gs pos="100000">
              <a:srgbClr val="00529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914400"/>
            <a:ext cx="8126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8126413" cy="434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8000" y="6400800"/>
            <a:ext cx="19034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6323013"/>
            <a:ext cx="3962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31000" y="6400800"/>
            <a:ext cx="19034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5458496-1F11-4D36-B9E4-262BF1EB96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0" y="6324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058" name="Grafik 11" descr="echord-breit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684838"/>
            <a:ext cx="91440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1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1400">
          <a:solidFill>
            <a:srgbClr val="FFFFFF"/>
          </a:solidFill>
          <a:latin typeface="+mn-lt"/>
          <a:ea typeface="+mn-ea"/>
          <a:cs typeface="+mn-cs"/>
        </a:defRPr>
      </a:lvl3pPr>
      <a:lvl4pPr marL="1560513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1400">
          <a:solidFill>
            <a:srgbClr val="FFFFFF"/>
          </a:solidFill>
          <a:latin typeface="+mn-lt"/>
          <a:ea typeface="+mn-ea"/>
          <a:cs typeface="+mn-cs"/>
        </a:defRPr>
      </a:lvl4pPr>
      <a:lvl5pPr marL="1979613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5pPr>
      <a:lvl6pPr marL="2436813" indent="-228600" algn="l" defTabSz="457200" rtl="0" fontAlgn="base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6pPr>
      <a:lvl7pPr marL="2894013" indent="-228600" algn="l" defTabSz="457200" rtl="0" fontAlgn="base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7pPr>
      <a:lvl8pPr marL="3351213" indent="-228600" algn="l" defTabSz="457200" rtl="0" fontAlgn="base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8pPr>
      <a:lvl9pPr marL="3808413" indent="-228600" algn="l" defTabSz="457200" rtl="0" fontAlgn="base">
        <a:spcBef>
          <a:spcPts val="35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14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3" descr="unser_finger2.t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452" r="8540" b="16426"/>
          <a:stretch>
            <a:fillRect/>
          </a:stretch>
        </p:blipFill>
        <p:spPr bwMode="auto">
          <a:xfrm>
            <a:off x="-36513" y="0"/>
            <a:ext cx="9180513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77838"/>
            <a:ext cx="8176964" cy="3527226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dirty="0" err="1" smtClean="0">
                <a:solidFill>
                  <a:schemeClr val="bg1"/>
                </a:solidFill>
                <a:latin typeface="Calibri" pitchFamily="34" charset="0"/>
              </a:rPr>
              <a:t>Upcoming</a:t>
            </a:r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Calibri" pitchFamily="34" charset="0"/>
              </a:rPr>
              <a:t>scientific</a:t>
            </a:r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Calibri" pitchFamily="34" charset="0"/>
              </a:rPr>
              <a:t>robotic</a:t>
            </a:r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Calibri" pitchFamily="34" charset="0"/>
              </a:rPr>
              <a:t>trends</a:t>
            </a:r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Calibri" pitchFamily="34" charset="0"/>
              </a:rPr>
              <a:t>emerging</a:t>
            </a:r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Calibri" pitchFamily="34" charset="0"/>
              </a:rPr>
              <a:t>applications</a:t>
            </a:r>
            <a:r>
              <a:rPr lang="de-DE" sz="40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4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alibri" pitchFamily="34" charset="0"/>
              </a:rPr>
              <a:t>Results</a:t>
            </a:r>
            <a:r>
              <a:rPr lang="de-DE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de-DE" sz="3200" dirty="0" smtClean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de-DE" sz="3200" dirty="0" err="1" smtClean="0">
                <a:solidFill>
                  <a:schemeClr val="bg1"/>
                </a:solidFill>
                <a:latin typeface="Calibri" pitchFamily="34" charset="0"/>
              </a:rPr>
              <a:t>literature</a:t>
            </a:r>
            <a:r>
              <a:rPr lang="de-DE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alibri" pitchFamily="34" charset="0"/>
              </a:rPr>
              <a:t>survey</a:t>
            </a:r>
            <a:r>
              <a:rPr lang="de-DE" sz="32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32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3200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de-DE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43539" y="3919538"/>
            <a:ext cx="6886526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Christophe Simler, ECHORD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project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, TUM</a:t>
            </a:r>
          </a:p>
          <a:p>
            <a:pPr marL="0" indent="0" algn="ctr"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simler@in.tum.de</a:t>
            </a:r>
          </a:p>
        </p:txBody>
      </p:sp>
    </p:spTree>
    <p:extLst>
      <p:ext uri="{BB962C8B-B14F-4D97-AF65-F5344CB8AC3E}">
        <p14:creationId xmlns:p14="http://schemas.microsoft.com/office/powerpoint/2010/main" val="2036577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Autonomy and bio-inspiration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43" y="908720"/>
            <a:ext cx="90186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FFFF00"/>
                </a:solidFill>
              </a:rPr>
              <a:t>Autonomy: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In a few years: semi-autonomous systems improved and extended to many fields for large scale applications (prototypes)</a:t>
            </a:r>
          </a:p>
          <a:p>
            <a:pPr marL="447675" lvl="1" algn="just">
              <a:buFont typeface="Arial" pitchFamily="34" charset="0"/>
              <a:buChar char="•"/>
            </a:pPr>
            <a:r>
              <a:rPr lang="en-US" sz="2200" dirty="0" smtClean="0"/>
              <a:t>      Different functions: assistant, rehabilitation and social robots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200" dirty="0" smtClean="0"/>
              <a:t>      Optimal level of autonomy will be determined for each field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200" dirty="0" smtClean="0"/>
              <a:t>      Interaction with “intelligent spaces”  and home controllers</a:t>
            </a:r>
            <a:endParaRPr lang="en-US" sz="2200" i="1" dirty="0" smtClean="0"/>
          </a:p>
          <a:p>
            <a:pPr algn="just"/>
            <a:r>
              <a:rPr lang="en-US" sz="2200" dirty="0" smtClean="0"/>
              <a:t>    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Later: fully autonomous systems and cognitive teams. Human-like robots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Applications involving humans and safety are particularly difficult: surgery, search and rescue, service robotics -&gt; delay in autonomy with respect to other fields.</a:t>
            </a:r>
          </a:p>
          <a:p>
            <a:pPr algn="just"/>
            <a:r>
              <a:rPr lang="en-US" sz="2200" i="1" dirty="0"/>
              <a:t>[Braun et al. 08, </a:t>
            </a:r>
            <a:r>
              <a:rPr lang="en-US" sz="2200" i="1" dirty="0" err="1"/>
              <a:t>Broekens</a:t>
            </a:r>
            <a:r>
              <a:rPr lang="en-US" sz="2200" i="1" dirty="0"/>
              <a:t> et al. 09, </a:t>
            </a:r>
            <a:r>
              <a:rPr lang="en-US" sz="2200" i="1" dirty="0" err="1"/>
              <a:t>Allin</a:t>
            </a:r>
            <a:r>
              <a:rPr lang="en-US" sz="2200" i="1" dirty="0"/>
              <a:t> et al. 10, </a:t>
            </a:r>
            <a:r>
              <a:rPr lang="en-US" sz="2200" i="1" dirty="0" err="1"/>
              <a:t>Oetomo</a:t>
            </a:r>
            <a:r>
              <a:rPr lang="en-US" sz="2200" i="1" dirty="0"/>
              <a:t> et al. 10, </a:t>
            </a:r>
            <a:r>
              <a:rPr lang="en-US" sz="2200" i="1" dirty="0" err="1"/>
              <a:t>Henten</a:t>
            </a:r>
            <a:r>
              <a:rPr lang="en-US" sz="2200" i="1" dirty="0"/>
              <a:t> et al. 11, </a:t>
            </a:r>
            <a:r>
              <a:rPr lang="en-US" sz="2200" i="1" dirty="0" err="1"/>
              <a:t>Heyer</a:t>
            </a:r>
            <a:r>
              <a:rPr lang="en-US" sz="2200" i="1" dirty="0"/>
              <a:t> 10, Ellery 08, </a:t>
            </a:r>
            <a:r>
              <a:rPr lang="en-US" sz="2200" i="1" dirty="0" err="1"/>
              <a:t>Birk</a:t>
            </a:r>
            <a:r>
              <a:rPr lang="en-US" sz="2200" i="1" dirty="0"/>
              <a:t> 11, Hashimoto 07</a:t>
            </a:r>
            <a:r>
              <a:rPr lang="en-US" sz="2200" i="1" dirty="0" smtClean="0"/>
              <a:t>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2373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Autonomy and bio-inspiration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43" y="980728"/>
            <a:ext cx="9018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FFFF00"/>
                </a:solidFill>
              </a:rPr>
              <a:t>Bio-inspiration:</a:t>
            </a:r>
          </a:p>
          <a:p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Algorithms: based on advanced neural models from neuroscience analyses,  </a:t>
            </a:r>
            <a:r>
              <a:rPr lang="en-US" sz="2200" dirty="0"/>
              <a:t>a</a:t>
            </a:r>
            <a:r>
              <a:rPr lang="en-US" sz="2200" dirty="0" smtClean="0"/>
              <a:t>daptive robot behaviors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Mechanical designs, actuators and sensors: humanoids, robot hands, insect multi-legs</a:t>
            </a:r>
            <a:r>
              <a:rPr lang="en-US" sz="2200" smtClean="0"/>
              <a:t>, soft-compliant </a:t>
            </a:r>
            <a:r>
              <a:rPr lang="en-US" sz="2200" dirty="0" smtClean="0"/>
              <a:t>actuation systems using pneumatics or artificial muscles, multimodal perception, tactile skin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  <a:p>
            <a:r>
              <a:rPr lang="en-US" sz="2200" i="1" dirty="0" smtClean="0"/>
              <a:t>[Brice et al. 10, </a:t>
            </a:r>
            <a:r>
              <a:rPr lang="en-US" sz="2200" i="1" dirty="0" err="1" smtClean="0"/>
              <a:t>Parisi</a:t>
            </a:r>
            <a:r>
              <a:rPr lang="en-US" sz="2200" i="1" dirty="0" smtClean="0"/>
              <a:t> 10, Roy et al. 11, </a:t>
            </a:r>
            <a:r>
              <a:rPr lang="en-US" sz="2200" i="1" dirty="0" err="1" smtClean="0"/>
              <a:t>Prattichizzo</a:t>
            </a:r>
            <a:r>
              <a:rPr lang="en-US" sz="2200" i="1" dirty="0" smtClean="0"/>
              <a:t> et al. 12, </a:t>
            </a:r>
            <a:r>
              <a:rPr lang="en-US" sz="2200" i="1" dirty="0" err="1" smtClean="0"/>
              <a:t>Ljspeert</a:t>
            </a:r>
            <a:r>
              <a:rPr lang="en-US" sz="2200" i="1" dirty="0" smtClean="0"/>
              <a:t> 08, </a:t>
            </a:r>
            <a:r>
              <a:rPr lang="en-US" sz="2200" i="1" dirty="0" err="1" smtClean="0"/>
              <a:t>Buchli</a:t>
            </a:r>
            <a:r>
              <a:rPr lang="en-US" sz="2200" i="1" dirty="0" smtClean="0"/>
              <a:t> et al. 11, </a:t>
            </a:r>
            <a:r>
              <a:rPr lang="en-US" sz="2200" i="1" dirty="0" err="1" smtClean="0"/>
              <a:t>Dominey</a:t>
            </a:r>
            <a:r>
              <a:rPr lang="en-US" sz="2200" i="1" dirty="0" smtClean="0"/>
              <a:t> et al. 09, </a:t>
            </a:r>
            <a:r>
              <a:rPr lang="en-US" sz="2200" i="1" dirty="0" err="1" smtClean="0"/>
              <a:t>Yousef</a:t>
            </a:r>
            <a:r>
              <a:rPr lang="en-US" sz="2200" i="1" dirty="0"/>
              <a:t> </a:t>
            </a:r>
            <a:r>
              <a:rPr lang="en-US" sz="2200" i="1" dirty="0" smtClean="0"/>
              <a:t>et al. 11, Kim et al. 09, Cortes et al. 07, Kumar et al. 08, Yen et al. 09, </a:t>
            </a:r>
            <a:r>
              <a:rPr lang="en-US" sz="2200" i="1" dirty="0" err="1" smtClean="0"/>
              <a:t>Seo</a:t>
            </a:r>
            <a:r>
              <a:rPr lang="en-US" sz="2200" i="1" dirty="0" smtClean="0"/>
              <a:t> et al. 07]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000415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Autonomy and bio-inspiration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5" y="908720"/>
            <a:ext cx="3449513" cy="440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23042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71" y="721271"/>
            <a:ext cx="2915355" cy="237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02" y="3140972"/>
            <a:ext cx="2915355" cy="251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9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User interface, human robot interaction: global overview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39" y="836712"/>
            <a:ext cx="90186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Adaptive</a:t>
            </a:r>
            <a:r>
              <a:rPr lang="en-US" sz="2200" dirty="0"/>
              <a:t>:</a:t>
            </a:r>
            <a:r>
              <a:rPr lang="en-US" sz="2200" dirty="0" smtClean="0"/>
              <a:t> situation understanding, personalized behavior – observation,  learning user features </a:t>
            </a:r>
            <a:r>
              <a:rPr lang="en-US" sz="2200" i="1" dirty="0" smtClean="0"/>
              <a:t>[Cortes et al. 07, Kumar et al. 08, Yen et al. 09, Su et al. 11]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Easy-to-use, natural, intuitive, interactive, human-like and friendly: multimodal perception and feedback</a:t>
            </a:r>
            <a:r>
              <a:rPr lang="en-US" sz="2200" dirty="0"/>
              <a:t> </a:t>
            </a:r>
            <a:r>
              <a:rPr lang="en-US" sz="2200" i="1" dirty="0" smtClean="0"/>
              <a:t>[Brice et al. 10]</a:t>
            </a:r>
          </a:p>
          <a:p>
            <a:pPr algn="just"/>
            <a:r>
              <a:rPr lang="en-US" sz="2200" i="1" dirty="0">
                <a:solidFill>
                  <a:srgbClr val="FFFF00"/>
                </a:solidFill>
              </a:rPr>
              <a:t> </a:t>
            </a:r>
            <a:r>
              <a:rPr lang="en-US" sz="2200" i="1" dirty="0" smtClean="0">
                <a:solidFill>
                  <a:srgbClr val="FFFF00"/>
                </a:solidFill>
              </a:rPr>
              <a:t>     Typical application fields: medical/health care and </a:t>
            </a:r>
            <a:r>
              <a:rPr lang="en-US" sz="2200" i="1" dirty="0">
                <a:solidFill>
                  <a:srgbClr val="FFFF00"/>
                </a:solidFill>
              </a:rPr>
              <a:t>d</a:t>
            </a:r>
            <a:r>
              <a:rPr lang="en-US" sz="2200" i="1" dirty="0" smtClean="0">
                <a:solidFill>
                  <a:srgbClr val="FFFF00"/>
                </a:solidFill>
              </a:rPr>
              <a:t>omestic service</a:t>
            </a:r>
          </a:p>
          <a:p>
            <a:pPr algn="just"/>
            <a:endParaRPr lang="en-US" sz="2200" i="1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actile feedback </a:t>
            </a:r>
            <a:r>
              <a:rPr lang="en-US" sz="2200" i="1" dirty="0"/>
              <a:t>[</a:t>
            </a:r>
            <a:r>
              <a:rPr lang="en-US" sz="2200" i="1" dirty="0" err="1"/>
              <a:t>Prewett</a:t>
            </a:r>
            <a:r>
              <a:rPr lang="en-US" sz="2200" i="1" dirty="0"/>
              <a:t> et al. </a:t>
            </a:r>
            <a:r>
              <a:rPr lang="en-US" sz="2200" i="1" dirty="0" smtClean="0"/>
              <a:t>10</a:t>
            </a:r>
            <a:r>
              <a:rPr lang="en-US" sz="2200" i="1" dirty="0"/>
              <a:t>]</a:t>
            </a:r>
            <a:r>
              <a:rPr lang="en-US" sz="2200" dirty="0" smtClean="0"/>
              <a:t>, virtual/augmented reality [</a:t>
            </a:r>
            <a:r>
              <a:rPr lang="en-US" sz="2200" i="1" dirty="0"/>
              <a:t>Cortes et al. 07, </a:t>
            </a:r>
            <a:r>
              <a:rPr lang="en-US" sz="2200" i="1" dirty="0" err="1" smtClean="0"/>
              <a:t>Zollo</a:t>
            </a:r>
            <a:r>
              <a:rPr lang="en-US" sz="2200" i="1" dirty="0" smtClean="0"/>
              <a:t> et al. 11, </a:t>
            </a:r>
            <a:r>
              <a:rPr lang="en-US" sz="2200" i="1" dirty="0" err="1" smtClean="0"/>
              <a:t>Suh</a:t>
            </a:r>
            <a:r>
              <a:rPr lang="en-US" sz="2200" i="1" dirty="0" smtClean="0"/>
              <a:t> et al. 11, Wall 08</a:t>
            </a:r>
            <a:r>
              <a:rPr lang="en-US" sz="2200" dirty="0" smtClean="0"/>
              <a:t>]</a:t>
            </a:r>
            <a:endParaRPr lang="en-US" sz="2200" i="1" dirty="0" smtClean="0"/>
          </a:p>
          <a:p>
            <a:pPr algn="just"/>
            <a:r>
              <a:rPr lang="en-US" sz="2200" i="1" dirty="0" smtClean="0">
                <a:solidFill>
                  <a:srgbClr val="FFFF00"/>
                </a:solidFill>
              </a:rPr>
              <a:t> </a:t>
            </a:r>
            <a:r>
              <a:rPr lang="en-US" sz="2200" i="1" dirty="0">
                <a:solidFill>
                  <a:srgbClr val="FFFF00"/>
                </a:solidFill>
              </a:rPr>
              <a:t> </a:t>
            </a:r>
            <a:r>
              <a:rPr lang="en-US" sz="2200" i="1" dirty="0" smtClean="0">
                <a:solidFill>
                  <a:srgbClr val="FFFF00"/>
                </a:solidFill>
              </a:rPr>
              <a:t>   Typical </a:t>
            </a:r>
            <a:r>
              <a:rPr lang="en-US" sz="2200" i="1" dirty="0">
                <a:solidFill>
                  <a:srgbClr val="FFFF00"/>
                </a:solidFill>
              </a:rPr>
              <a:t>application fields: </a:t>
            </a:r>
            <a:r>
              <a:rPr lang="en-US" sz="2200" i="1" dirty="0" smtClean="0">
                <a:solidFill>
                  <a:srgbClr val="FFFF00"/>
                </a:solidFill>
              </a:rPr>
              <a:t>surgery, therapy, manipulation, medical,  </a:t>
            </a:r>
          </a:p>
          <a:p>
            <a:pPr algn="just"/>
            <a:r>
              <a:rPr lang="en-US" sz="2200" i="1" dirty="0">
                <a:solidFill>
                  <a:srgbClr val="FFFF00"/>
                </a:solidFill>
              </a:rPr>
              <a:t> </a:t>
            </a:r>
            <a:r>
              <a:rPr lang="en-US" sz="2200" i="1" dirty="0" smtClean="0">
                <a:solidFill>
                  <a:srgbClr val="FFFF00"/>
                </a:solidFill>
              </a:rPr>
              <a:t>    hazardous field</a:t>
            </a:r>
          </a:p>
          <a:p>
            <a:pPr algn="just"/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Higher level of abstraction</a:t>
            </a:r>
            <a:r>
              <a:rPr lang="en-US" sz="2200" dirty="0"/>
              <a:t> </a:t>
            </a:r>
            <a:r>
              <a:rPr lang="en-US" sz="2200" dirty="0" smtClean="0"/>
              <a:t>(task level), decomposition into subtasks</a:t>
            </a:r>
          </a:p>
        </p:txBody>
      </p:sp>
    </p:spTree>
    <p:extLst>
      <p:ext uri="{BB962C8B-B14F-4D97-AF65-F5344CB8AC3E}">
        <p14:creationId xmlns:p14="http://schemas.microsoft.com/office/powerpoint/2010/main" val="160482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User interface, human robot interaction: sensor and algorithms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836712"/>
            <a:ext cx="9018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/>
              <a:t>Vision and 3D geometrical sensors: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Human recognition: persons, actions, situations </a:t>
            </a:r>
            <a:r>
              <a:rPr lang="en-US" sz="2200" i="1" dirty="0" smtClean="0"/>
              <a:t>[Bien 07, </a:t>
            </a:r>
            <a:r>
              <a:rPr lang="en-US" sz="2200" i="1" dirty="0" err="1" smtClean="0"/>
              <a:t>Hoilund</a:t>
            </a:r>
            <a:r>
              <a:rPr lang="en-US" sz="2200" i="1" dirty="0" smtClean="0"/>
              <a:t> 12]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Scene processing: better situation understanding </a:t>
            </a:r>
            <a:r>
              <a:rPr lang="en-US" sz="2200" i="1" dirty="0" smtClean="0"/>
              <a:t>[Hartley et al. 00, </a:t>
            </a:r>
            <a:r>
              <a:rPr lang="en-US" sz="2200" i="1" dirty="0" err="1" smtClean="0"/>
              <a:t>Thrun</a:t>
            </a:r>
            <a:r>
              <a:rPr lang="en-US" sz="2200" i="1" dirty="0" smtClean="0"/>
              <a:t> et al. 05, Bishop 07]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emporal, 3D and contextual information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Maniadakis</a:t>
            </a:r>
            <a:r>
              <a:rPr lang="en-US" sz="2200" i="1" dirty="0" smtClean="0"/>
              <a:t> et al. 11]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R</a:t>
            </a:r>
            <a:r>
              <a:rPr lang="en-US" sz="2200" dirty="0" smtClean="0"/>
              <a:t>eliable patterns – occlusion</a:t>
            </a:r>
            <a:r>
              <a:rPr lang="en-US" sz="2200" dirty="0"/>
              <a:t> </a:t>
            </a:r>
            <a:r>
              <a:rPr lang="en-US" sz="2200" dirty="0" smtClean="0"/>
              <a:t>and invariance </a:t>
            </a:r>
            <a:r>
              <a:rPr lang="en-US" sz="2200" i="1" dirty="0" smtClean="0"/>
              <a:t>[Liu et al. 12]</a:t>
            </a:r>
            <a:endParaRPr lang="en-US" sz="22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Probabilistic kernel classifiers (RVMs) </a:t>
            </a:r>
            <a:r>
              <a:rPr lang="en-US" sz="2200" i="1" dirty="0" smtClean="0"/>
              <a:t>[Bishop 07]</a:t>
            </a:r>
            <a:endParaRPr lang="en-US" sz="22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Probabilistic SLAM with severely underdetermined data set, outdoor SLAM </a:t>
            </a:r>
            <a:r>
              <a:rPr lang="en-US" sz="2200" i="1" dirty="0" smtClean="0"/>
              <a:t>[Chen et al. 11, Adams 07]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fficient and accurate knowledge representation of the environment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Lavalle</a:t>
            </a:r>
            <a:r>
              <a:rPr lang="en-US" sz="2200" i="1" dirty="0" smtClean="0"/>
              <a:t> 06]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Semantic level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191147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User interface, human robot interaction: sensor and algorithms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620688"/>
            <a:ext cx="901865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/>
              <a:t>Force/tactile sensors:</a:t>
            </a:r>
            <a:endParaRPr lang="en-US" sz="22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G</a:t>
            </a:r>
            <a:r>
              <a:rPr lang="en-US" sz="2200" dirty="0" smtClean="0"/>
              <a:t>uiding, body extenders, coded touch instruction transmission, teaching   by touching, exchange objects, dance or transportation with robots, touch  therapy, surgery, manipulation, grasping, exploration </a:t>
            </a:r>
            <a:r>
              <a:rPr lang="en-US" sz="2100" i="1" dirty="0" smtClean="0"/>
              <a:t>[Argall et al. 10,  </a:t>
            </a:r>
            <a:r>
              <a:rPr lang="en-US" sz="2100" i="1" dirty="0" err="1" smtClean="0"/>
              <a:t>Marcheschi</a:t>
            </a:r>
            <a:r>
              <a:rPr lang="en-US" sz="2100" i="1" dirty="0" smtClean="0"/>
              <a:t> et al. 11, </a:t>
            </a:r>
            <a:r>
              <a:rPr lang="en-US" sz="2100" i="1" dirty="0" err="1" smtClean="0"/>
              <a:t>Zollo</a:t>
            </a:r>
            <a:r>
              <a:rPr lang="en-US" sz="2100" i="1" dirty="0" smtClean="0"/>
              <a:t> et al. 11, </a:t>
            </a:r>
            <a:r>
              <a:rPr lang="en-US" sz="2100" i="1" dirty="0" err="1" smtClean="0"/>
              <a:t>Drumwright</a:t>
            </a:r>
            <a:r>
              <a:rPr lang="en-US" sz="2100" i="1" dirty="0" smtClean="0"/>
              <a:t> et al. 07, </a:t>
            </a:r>
            <a:r>
              <a:rPr lang="en-US" sz="2100" i="1" dirty="0" err="1" smtClean="0"/>
              <a:t>Broekens</a:t>
            </a:r>
            <a:r>
              <a:rPr lang="en-US" sz="2100" i="1" dirty="0" smtClean="0"/>
              <a:t> et al. 09]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Integration </a:t>
            </a:r>
            <a:r>
              <a:rPr lang="en-US" sz="2200" dirty="0"/>
              <a:t>– </a:t>
            </a:r>
            <a:r>
              <a:rPr lang="en-US" sz="2200" dirty="0" smtClean="0"/>
              <a:t>end </a:t>
            </a:r>
            <a:r>
              <a:rPr lang="en-US" sz="2200" dirty="0"/>
              <a:t>effectors – </a:t>
            </a:r>
            <a:r>
              <a:rPr lang="en-US" sz="2200" dirty="0" smtClean="0"/>
              <a:t>humanoid legs </a:t>
            </a:r>
            <a:r>
              <a:rPr lang="en-US" sz="2200" dirty="0"/>
              <a:t>-</a:t>
            </a:r>
            <a:r>
              <a:rPr lang="en-US" sz="2200" dirty="0" smtClean="0"/>
              <a:t> robot hand fingers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Force feedback visualized in surgery </a:t>
            </a:r>
            <a:r>
              <a:rPr lang="en-US" sz="2100" i="1" dirty="0" smtClean="0"/>
              <a:t>[Braun et al. 08]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7512"/>
            <a:ext cx="3370632" cy="253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64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User interface, human robot interaction: sensor and algorithms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649719"/>
            <a:ext cx="90186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Force </a:t>
            </a:r>
            <a:r>
              <a:rPr lang="en-US" sz="2200" dirty="0"/>
              <a:t>feedback</a:t>
            </a:r>
            <a:r>
              <a:rPr lang="en-US" sz="2200" dirty="0" smtClean="0"/>
              <a:t> for reliable force control (grasping, manipulation, leg locomotion and   stability)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Yousef</a:t>
            </a:r>
            <a:r>
              <a:rPr lang="en-US" sz="2200" i="1" dirty="0" smtClean="0"/>
              <a:t> et al. 11, </a:t>
            </a:r>
            <a:r>
              <a:rPr lang="en-US" sz="2200" i="1" dirty="0" err="1" smtClean="0"/>
              <a:t>Rodic</a:t>
            </a:r>
            <a:r>
              <a:rPr lang="en-US" sz="2200" i="1" dirty="0" smtClean="0"/>
              <a:t> et al. 09, </a:t>
            </a:r>
            <a:r>
              <a:rPr lang="en-US" sz="2200" i="1" dirty="0" err="1" smtClean="0"/>
              <a:t>Tegin</a:t>
            </a:r>
            <a:r>
              <a:rPr lang="en-US" sz="2200" i="1" dirty="0" smtClean="0"/>
              <a:t> et al. 05]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Improved </a:t>
            </a:r>
            <a:r>
              <a:rPr lang="en-US" sz="2200" dirty="0"/>
              <a:t>to enable complex grasping and manipulation with robot hands. </a:t>
            </a:r>
            <a:r>
              <a:rPr lang="en-US" sz="2200" dirty="0" smtClean="0"/>
              <a:t>Soft artificial </a:t>
            </a:r>
            <a:r>
              <a:rPr lang="en-US" sz="2200" dirty="0"/>
              <a:t>skins with highly </a:t>
            </a:r>
            <a:r>
              <a:rPr lang="en-US" sz="2200" dirty="0" smtClean="0"/>
              <a:t>distributed </a:t>
            </a:r>
            <a:r>
              <a:rPr lang="en-US" sz="2200" dirty="0"/>
              <a:t>tactile </a:t>
            </a:r>
            <a:r>
              <a:rPr lang="en-US" sz="2200" dirty="0" smtClean="0"/>
              <a:t>sensors </a:t>
            </a:r>
            <a:r>
              <a:rPr lang="en-US" sz="2200" i="1" dirty="0"/>
              <a:t>[</a:t>
            </a:r>
            <a:r>
              <a:rPr lang="en-US" sz="2200" i="1" dirty="0" err="1"/>
              <a:t>Yousef</a:t>
            </a:r>
            <a:r>
              <a:rPr lang="en-US" sz="2200" i="1" dirty="0"/>
              <a:t> et al. 11</a:t>
            </a:r>
            <a:r>
              <a:rPr lang="en-US" sz="2200" i="1" dirty="0" smtClean="0"/>
              <a:t>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i="1" dirty="0"/>
              <a:t>Suitable processing techniques of their data and extraction of dynamic information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99" y="3450968"/>
            <a:ext cx="3563785" cy="213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8846" y="2854242"/>
            <a:ext cx="2138271" cy="333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751476" y="3933056"/>
            <a:ext cx="3844860" cy="936104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41594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User interface, human robot interaction: sensor and algorithms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980728"/>
            <a:ext cx="9018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/>
              <a:t>Audio sensors, robot language and emotion: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Improvement of speech recognition algorithms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Add language ability  using sophisticated brain models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Parisi</a:t>
            </a:r>
            <a:r>
              <a:rPr lang="en-US" sz="2200" i="1" dirty="0" smtClean="0"/>
              <a:t> 10]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Integration of voice tone</a:t>
            </a:r>
            <a:r>
              <a:rPr lang="en-US" sz="2200" dirty="0"/>
              <a:t>,</a:t>
            </a:r>
            <a:r>
              <a:rPr lang="en-US" sz="2200" dirty="0" smtClean="0"/>
              <a:t> emotion and motivation </a:t>
            </a:r>
            <a:r>
              <a:rPr lang="en-US" sz="2200" i="1" dirty="0"/>
              <a:t>[</a:t>
            </a:r>
            <a:r>
              <a:rPr lang="en-US" sz="2200" i="1" dirty="0" err="1" smtClean="0"/>
              <a:t>Parisi</a:t>
            </a:r>
            <a:r>
              <a:rPr lang="en-US" sz="2200" i="1" dirty="0" smtClean="0"/>
              <a:t> </a:t>
            </a:r>
            <a:r>
              <a:rPr lang="en-US" sz="2200" i="1" dirty="0"/>
              <a:t>10</a:t>
            </a:r>
            <a:r>
              <a:rPr lang="en-US" sz="2200" i="1" dirty="0" smtClean="0"/>
              <a:t>]</a:t>
            </a: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K</a:t>
            </a:r>
            <a:r>
              <a:rPr lang="en-US" sz="2200" dirty="0" smtClean="0"/>
              <a:t>nowledge transfer between robotics and neuroscience</a:t>
            </a:r>
          </a:p>
          <a:p>
            <a:pPr algn="just"/>
            <a:r>
              <a:rPr lang="en-US" sz="2200" i="1" dirty="0" smtClean="0">
                <a:solidFill>
                  <a:srgbClr val="FFFF00"/>
                </a:solidFill>
              </a:rPr>
              <a:t>     Typical </a:t>
            </a:r>
            <a:r>
              <a:rPr lang="en-US" sz="2200" i="1" dirty="0">
                <a:solidFill>
                  <a:srgbClr val="FFFF00"/>
                </a:solidFill>
              </a:rPr>
              <a:t>application fields: </a:t>
            </a:r>
            <a:r>
              <a:rPr lang="en-US" sz="2200" i="1" dirty="0" smtClean="0">
                <a:solidFill>
                  <a:srgbClr val="FFFF00"/>
                </a:solidFill>
              </a:rPr>
              <a:t>service and rehabilitation robotics.</a:t>
            </a:r>
          </a:p>
          <a:p>
            <a:pPr algn="just"/>
            <a:endParaRPr lang="en-US" sz="2200" dirty="0" smtClean="0">
              <a:solidFill>
                <a:srgbClr val="FFFF00"/>
              </a:solidFill>
            </a:endParaRPr>
          </a:p>
          <a:p>
            <a:pPr algn="just"/>
            <a:endParaRPr lang="en-US" sz="2200" dirty="0">
              <a:solidFill>
                <a:srgbClr val="FFFF00"/>
              </a:solidFill>
            </a:endParaRPr>
          </a:p>
          <a:p>
            <a:pPr algn="just"/>
            <a:r>
              <a:rPr lang="en-US" sz="2200" b="1" dirty="0" smtClean="0"/>
              <a:t>Physiological signals: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ontrol the physical HRI during robotic therapy administration of stroke patients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Zollo</a:t>
            </a:r>
            <a:r>
              <a:rPr lang="en-US" sz="2200" i="1" dirty="0" smtClean="0"/>
              <a:t> et al. 11, </a:t>
            </a:r>
            <a:r>
              <a:rPr lang="en-US" sz="2200" i="1" dirty="0" err="1" smtClean="0"/>
              <a:t>Badesa</a:t>
            </a:r>
            <a:r>
              <a:rPr lang="en-US" sz="2200" i="1" dirty="0" smtClean="0"/>
              <a:t> et al. 12]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H</a:t>
            </a:r>
            <a:r>
              <a:rPr lang="en-US" sz="2200" dirty="0" smtClean="0"/>
              <a:t>ealth status monitoring in smart home [</a:t>
            </a:r>
            <a:r>
              <a:rPr lang="en-US" sz="2200" dirty="0" err="1" smtClean="0"/>
              <a:t>Seo</a:t>
            </a:r>
            <a:r>
              <a:rPr lang="en-US" sz="2200" dirty="0" smtClean="0"/>
              <a:t> et al. 07]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7849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User interface, human robot interaction: sensor and algorithms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49041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53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User interface, human robot interaction: sensor and algorithms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764704"/>
            <a:ext cx="901865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smtClean="0"/>
              <a:t>Brain machine interfaces:</a:t>
            </a:r>
            <a:endParaRPr lang="en-US" sz="21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100" dirty="0" smtClean="0"/>
              <a:t>Help paralyzed people to perform daily tasks with a robotic arm </a:t>
            </a:r>
            <a:r>
              <a:rPr lang="en-US" sz="1700" i="1" dirty="0" smtClean="0"/>
              <a:t>[Kennel et al. 12]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100" dirty="0" smtClean="0"/>
              <a:t>Adaptation of manipulator´s technology </a:t>
            </a:r>
            <a:r>
              <a:rPr lang="en-US" sz="1700" i="1" dirty="0" smtClean="0"/>
              <a:t>[Kennel et al. 12]</a:t>
            </a:r>
            <a:endParaRPr lang="en-US" sz="17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100" dirty="0" smtClean="0"/>
              <a:t>Improvement of brain signal extraction, processing and connection to the robot </a:t>
            </a:r>
            <a:r>
              <a:rPr lang="en-US" sz="1700" i="1" dirty="0" smtClean="0"/>
              <a:t>[Kennel et al. 12, Kim et al. 09]</a:t>
            </a:r>
            <a:endParaRPr lang="en-US" sz="17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100" dirty="0"/>
              <a:t>T</a:t>
            </a:r>
            <a:r>
              <a:rPr lang="en-US" sz="2100" dirty="0" smtClean="0"/>
              <a:t>actile feedbacks for efficient manipulation </a:t>
            </a:r>
            <a:r>
              <a:rPr lang="en-US" sz="1700" i="1" dirty="0" smtClean="0"/>
              <a:t>[Kim et al. 09]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100" dirty="0"/>
              <a:t>I</a:t>
            </a:r>
            <a:r>
              <a:rPr lang="en-US" sz="2100" dirty="0" smtClean="0"/>
              <a:t>mpedance control and decoding from the brain of the intended mechanical impedance </a:t>
            </a:r>
            <a:r>
              <a:rPr lang="en-US" sz="1700" i="1" dirty="0" smtClean="0"/>
              <a:t>[Kim et al. 09]</a:t>
            </a:r>
            <a:endParaRPr lang="en-US" sz="17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100" dirty="0" smtClean="0"/>
              <a:t>Decoding high level tasks from the brain, more autonomous robotic systems, finding the optimal level of autonomy </a:t>
            </a:r>
            <a:r>
              <a:rPr lang="en-US" sz="1700" i="1" dirty="0" smtClean="0"/>
              <a:t>[Kim et al. 09]</a:t>
            </a:r>
            <a:endParaRPr lang="en-US" sz="1700" dirty="0" smtClean="0"/>
          </a:p>
          <a:p>
            <a:pPr algn="just"/>
            <a:endParaRPr lang="en-US" sz="19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1900" dirty="0"/>
          </a:p>
          <a:p>
            <a:pPr algn="just"/>
            <a:endParaRPr lang="en-US" sz="1900" dirty="0" smtClean="0"/>
          </a:p>
          <a:p>
            <a:pPr algn="just"/>
            <a:endParaRPr lang="en-US" sz="19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19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1900" dirty="0" smtClean="0"/>
          </a:p>
          <a:p>
            <a:pPr algn="just"/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43961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Overview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43" y="764704"/>
            <a:ext cx="901865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Introduction</a:t>
            </a:r>
          </a:p>
          <a:p>
            <a:pPr marL="266700" indent="-2667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Autonomy </a:t>
            </a:r>
            <a:r>
              <a:rPr lang="en-GB" sz="2400" dirty="0"/>
              <a:t>and </a:t>
            </a:r>
            <a:r>
              <a:rPr lang="en-GB" sz="2400" dirty="0" smtClean="0"/>
              <a:t>bio-inspiration</a:t>
            </a:r>
          </a:p>
          <a:p>
            <a:pPr marL="266700" indent="-2667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User </a:t>
            </a:r>
            <a:r>
              <a:rPr lang="en-GB" sz="2400" dirty="0"/>
              <a:t>interface, human robot </a:t>
            </a:r>
            <a:r>
              <a:rPr lang="en-GB" sz="2400" dirty="0" smtClean="0"/>
              <a:t>interaction</a:t>
            </a:r>
          </a:p>
          <a:p>
            <a:pPr marL="266700" indent="-2667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Control and </a:t>
            </a:r>
            <a:r>
              <a:rPr lang="en-GB" sz="2400" dirty="0" smtClean="0"/>
              <a:t>planning</a:t>
            </a:r>
          </a:p>
          <a:p>
            <a:pPr marL="266700" indent="-2667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Modular robotics and multi-agent </a:t>
            </a:r>
            <a:r>
              <a:rPr lang="en-GB" sz="2400" dirty="0" smtClean="0"/>
              <a:t>systems</a:t>
            </a:r>
          </a:p>
          <a:p>
            <a:pPr marL="266700" indent="-2667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Advanced </a:t>
            </a:r>
            <a:r>
              <a:rPr lang="en-GB" sz="2400" dirty="0" smtClean="0"/>
              <a:t>cognition</a:t>
            </a:r>
          </a:p>
          <a:p>
            <a:pPr marL="266700" indent="-2667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Safety and </a:t>
            </a:r>
            <a:r>
              <a:rPr lang="en-GB" sz="2400" dirty="0" smtClean="0"/>
              <a:t>security</a:t>
            </a:r>
          </a:p>
          <a:p>
            <a:pPr marL="266700" indent="-2667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Tests and </a:t>
            </a:r>
            <a:r>
              <a:rPr lang="en-GB" sz="2400" dirty="0" smtClean="0"/>
              <a:t>validation</a:t>
            </a:r>
          </a:p>
          <a:p>
            <a:pPr marL="266700" indent="-2667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Conclusion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37151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641208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User interface, human robot interaction: sensor and algorithms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620688"/>
            <a:ext cx="901865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/>
              <a:t>Development environment: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asy </a:t>
            </a:r>
            <a:r>
              <a:rPr lang="en-US" sz="2200" dirty="0"/>
              <a:t>integration of </a:t>
            </a:r>
            <a:r>
              <a:rPr lang="en-US" sz="2200" dirty="0" smtClean="0"/>
              <a:t>commercial industrial </a:t>
            </a:r>
            <a:r>
              <a:rPr lang="en-US" sz="2200" dirty="0"/>
              <a:t>automation and new perception technologies </a:t>
            </a:r>
            <a:r>
              <a:rPr lang="en-US" sz="2200" dirty="0" smtClean="0"/>
              <a:t>will be provided by </a:t>
            </a:r>
            <a:r>
              <a:rPr lang="en-US" sz="2200" dirty="0"/>
              <a:t>the extension of </a:t>
            </a:r>
            <a:r>
              <a:rPr lang="en-US" sz="2200" dirty="0" smtClean="0"/>
              <a:t>ROS (robot operating system)</a:t>
            </a:r>
            <a:endParaRPr lang="en-US" sz="2200" b="1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200" b="1" dirty="0"/>
          </a:p>
          <a:p>
            <a:pPr algn="just"/>
            <a:r>
              <a:rPr lang="en-US" sz="2200" b="1" dirty="0" smtClean="0"/>
              <a:t>Simulation environment: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M</a:t>
            </a:r>
            <a:r>
              <a:rPr lang="en-US" sz="2200" dirty="0" smtClean="0"/>
              <a:t>edical/health care, surgery </a:t>
            </a:r>
            <a:r>
              <a:rPr lang="en-US" sz="2200" dirty="0"/>
              <a:t>and in domestic/personal </a:t>
            </a:r>
            <a:r>
              <a:rPr lang="en-US" sz="2200" dirty="0" smtClean="0"/>
              <a:t>service. Handicapped patients using BMI to control a robot will use simulations to select or reject a planned task </a:t>
            </a:r>
            <a:r>
              <a:rPr lang="en-US" sz="2200" i="1" dirty="0" smtClean="0"/>
              <a:t>[Braun et al. </a:t>
            </a:r>
            <a:r>
              <a:rPr lang="en-US" sz="2200" i="1" dirty="0"/>
              <a:t>08, Kennel et al. </a:t>
            </a:r>
            <a:r>
              <a:rPr lang="en-US" sz="2200" i="1" dirty="0" smtClean="0"/>
              <a:t>12</a:t>
            </a:r>
            <a:r>
              <a:rPr lang="en-US" sz="2200" i="1" dirty="0"/>
              <a:t>]</a:t>
            </a: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algn="just"/>
            <a:r>
              <a:rPr lang="en-US" sz="2200" b="1" dirty="0" smtClean="0"/>
              <a:t>Sensor fusion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b="1" dirty="0"/>
          </a:p>
          <a:p>
            <a:pPr algn="just"/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1900" dirty="0"/>
          </a:p>
          <a:p>
            <a:pPr algn="just"/>
            <a:endParaRPr lang="en-US" sz="1900" dirty="0" smtClean="0"/>
          </a:p>
          <a:p>
            <a:pPr algn="just"/>
            <a:endParaRPr lang="en-US" sz="19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19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1900" dirty="0" smtClean="0"/>
          </a:p>
          <a:p>
            <a:pPr algn="just"/>
            <a:endParaRPr lang="en-US" sz="19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04137"/>
            <a:ext cx="2664296" cy="190656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3134550" cy="185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98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Control and planning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834092"/>
            <a:ext cx="901865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/>
              <a:t>Control: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Bio-inspired </a:t>
            </a:r>
            <a:r>
              <a:rPr lang="en-US" sz="2200" dirty="0" smtClean="0"/>
              <a:t>controllers</a:t>
            </a:r>
            <a:r>
              <a:rPr lang="en-US" sz="2200" dirty="0"/>
              <a:t> – neural </a:t>
            </a:r>
            <a:r>
              <a:rPr lang="en-US" sz="2200" dirty="0" smtClean="0"/>
              <a:t>models – adaptive learning </a:t>
            </a:r>
            <a:r>
              <a:rPr lang="en-US" sz="2200" i="1" dirty="0" smtClean="0"/>
              <a:t>[Roy et al. 10]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A</a:t>
            </a:r>
            <a:r>
              <a:rPr lang="en-US" sz="2200" dirty="0" smtClean="0"/>
              <a:t>utomatic </a:t>
            </a:r>
            <a:r>
              <a:rPr lang="en-US" sz="2200" dirty="0"/>
              <a:t>grasping of unknown </a:t>
            </a:r>
            <a:r>
              <a:rPr lang="en-US" sz="2200" dirty="0" smtClean="0"/>
              <a:t>objects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Richsfeld</a:t>
            </a:r>
            <a:r>
              <a:rPr lang="en-US" sz="2200" i="1" dirty="0" smtClean="0"/>
              <a:t> et al. 09]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Approach human-like </a:t>
            </a:r>
            <a:r>
              <a:rPr lang="en-US" sz="2200" dirty="0"/>
              <a:t>manipulation. </a:t>
            </a:r>
            <a:r>
              <a:rPr lang="en-US" sz="2200" dirty="0" smtClean="0"/>
              <a:t>Progress of tactile sensors integrated into robot hands [</a:t>
            </a:r>
            <a:r>
              <a:rPr lang="en-US" sz="2200" i="1" dirty="0" err="1" smtClean="0"/>
              <a:t>Yousef</a:t>
            </a:r>
            <a:r>
              <a:rPr lang="en-US" sz="2200" i="1" dirty="0" smtClean="0"/>
              <a:t> </a:t>
            </a:r>
            <a:r>
              <a:rPr lang="en-US" sz="2200" i="1" dirty="0"/>
              <a:t>et al. 11, </a:t>
            </a:r>
            <a:r>
              <a:rPr lang="en-US" sz="2200" i="1" dirty="0" smtClean="0"/>
              <a:t>Kim et al. 09]</a:t>
            </a: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Underactuation of </a:t>
            </a:r>
            <a:r>
              <a:rPr lang="en-US" sz="2200" dirty="0" smtClean="0"/>
              <a:t>robot hands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Prattichizzo</a:t>
            </a:r>
            <a:r>
              <a:rPr lang="en-US" sz="2200" i="1" dirty="0" smtClean="0"/>
              <a:t> et al. 12]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Locomotion strategies using recent CPGs models and complex neural </a:t>
            </a:r>
            <a:r>
              <a:rPr lang="en-US" sz="2200" dirty="0" smtClean="0"/>
              <a:t>mechanisms. Knowledge </a:t>
            </a:r>
            <a:r>
              <a:rPr lang="en-US" sz="2200" dirty="0"/>
              <a:t>transfer </a:t>
            </a:r>
            <a:r>
              <a:rPr lang="en-US" sz="2200" dirty="0" smtClean="0"/>
              <a:t>with neuroscience. Reliable </a:t>
            </a:r>
            <a:r>
              <a:rPr lang="en-US" sz="2200" dirty="0"/>
              <a:t>controller for legged robotic </a:t>
            </a:r>
            <a:r>
              <a:rPr lang="en-US" sz="2200" dirty="0" smtClean="0"/>
              <a:t>locomotion [</a:t>
            </a:r>
            <a:r>
              <a:rPr lang="en-US" sz="2200" i="1" dirty="0" err="1"/>
              <a:t>Ljspeert</a:t>
            </a:r>
            <a:r>
              <a:rPr lang="en-US" sz="2200" i="1" dirty="0"/>
              <a:t> </a:t>
            </a:r>
            <a:r>
              <a:rPr lang="en-US" sz="2200" i="1" dirty="0" smtClean="0"/>
              <a:t>08</a:t>
            </a:r>
            <a:r>
              <a:rPr lang="en-US" sz="2200" i="1" dirty="0"/>
              <a:t>, </a:t>
            </a:r>
            <a:r>
              <a:rPr lang="en-US" sz="2200" i="1" dirty="0" err="1"/>
              <a:t>Buchli</a:t>
            </a:r>
            <a:r>
              <a:rPr lang="en-US" sz="2200" i="1" dirty="0"/>
              <a:t> et al. 11</a:t>
            </a:r>
            <a:r>
              <a:rPr lang="en-US" sz="2200" dirty="0" smtClean="0"/>
              <a:t>]</a:t>
            </a:r>
            <a:endParaRPr lang="en-US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A</a:t>
            </a:r>
            <a:r>
              <a:rPr lang="en-US" sz="2200" dirty="0" smtClean="0"/>
              <a:t>daptive </a:t>
            </a:r>
            <a:r>
              <a:rPr lang="en-US" sz="2200" dirty="0"/>
              <a:t>impedance control on </a:t>
            </a:r>
            <a:r>
              <a:rPr lang="en-US" sz="2200" dirty="0" smtClean="0"/>
              <a:t>end effectors, legs</a:t>
            </a:r>
            <a:r>
              <a:rPr lang="en-US" sz="2200" dirty="0"/>
              <a:t> </a:t>
            </a:r>
            <a:r>
              <a:rPr lang="en-US" sz="2200" dirty="0" smtClean="0"/>
              <a:t>and fingers </a:t>
            </a:r>
            <a:r>
              <a:rPr lang="en-US" sz="2200" dirty="0"/>
              <a:t>of </a:t>
            </a:r>
            <a:r>
              <a:rPr lang="en-US" sz="2200" dirty="0" smtClean="0"/>
              <a:t>robot hands</a:t>
            </a:r>
            <a:r>
              <a:rPr lang="en-US" sz="2200" dirty="0"/>
              <a:t>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Rodic</a:t>
            </a:r>
            <a:r>
              <a:rPr lang="en-US" sz="2200" i="1" dirty="0" smtClean="0"/>
              <a:t> et al. 09]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‘‘</a:t>
            </a:r>
            <a:r>
              <a:rPr lang="en-US" sz="2200" dirty="0"/>
              <a:t>S</a:t>
            </a:r>
            <a:r>
              <a:rPr lang="en-US" sz="2200" dirty="0" smtClean="0"/>
              <a:t>oft </a:t>
            </a:r>
            <a:r>
              <a:rPr lang="en-US" sz="2200" dirty="0"/>
              <a:t>actuation” </a:t>
            </a:r>
            <a:r>
              <a:rPr lang="en-US" sz="2200" dirty="0" smtClean="0"/>
              <a:t>systems. Better </a:t>
            </a:r>
            <a:r>
              <a:rPr lang="en-US" sz="2200" dirty="0"/>
              <a:t>artificial </a:t>
            </a:r>
            <a:r>
              <a:rPr lang="en-US" sz="2200" dirty="0" smtClean="0"/>
              <a:t>muscle control </a:t>
            </a:r>
            <a:r>
              <a:rPr lang="en-US" sz="2200" i="1" dirty="0" smtClean="0"/>
              <a:t>[</a:t>
            </a:r>
            <a:r>
              <a:rPr lang="en-US" sz="2200" i="1" dirty="0"/>
              <a:t>Kim et al. 09]</a:t>
            </a:r>
            <a:endParaRPr lang="en-US" sz="22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3079563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Control and planning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620688"/>
            <a:ext cx="90186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/>
              <a:t>Automatic path/motion planning: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O</a:t>
            </a:r>
            <a:r>
              <a:rPr lang="en-US" sz="2200" dirty="0" smtClean="0"/>
              <a:t>ptimal </a:t>
            </a:r>
            <a:r>
              <a:rPr lang="en-US" sz="2200" dirty="0"/>
              <a:t>paths </a:t>
            </a:r>
            <a:r>
              <a:rPr lang="en-US" sz="2200" dirty="0" smtClean="0"/>
              <a:t>with </a:t>
            </a:r>
            <a:r>
              <a:rPr lang="en-US" sz="2200" dirty="0"/>
              <a:t>geometrical and differential </a:t>
            </a:r>
            <a:r>
              <a:rPr lang="en-US" sz="2200" dirty="0" smtClean="0"/>
              <a:t>constraints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Lavalle</a:t>
            </a:r>
            <a:r>
              <a:rPr lang="en-US" sz="2200" i="1" dirty="0" smtClean="0"/>
              <a:t> 06]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Efficient motion </a:t>
            </a:r>
            <a:r>
              <a:rPr lang="en-US" sz="2200" dirty="0"/>
              <a:t>planning </a:t>
            </a:r>
            <a:r>
              <a:rPr lang="en-US" sz="2200" dirty="0" smtClean="0"/>
              <a:t>with </a:t>
            </a:r>
            <a:r>
              <a:rPr lang="en-US" sz="2200" dirty="0"/>
              <a:t>uncertainty in perception. B</a:t>
            </a:r>
            <a:r>
              <a:rPr lang="en-US" sz="2200" dirty="0" smtClean="0"/>
              <a:t>etter </a:t>
            </a:r>
            <a:r>
              <a:rPr lang="en-US" sz="2200" dirty="0"/>
              <a:t>information space representations</a:t>
            </a:r>
            <a:r>
              <a:rPr lang="en-US" sz="2200" dirty="0" smtClean="0"/>
              <a:t>. </a:t>
            </a:r>
            <a:r>
              <a:rPr lang="en-US" sz="2200" dirty="0"/>
              <a:t>D</a:t>
            </a:r>
            <a:r>
              <a:rPr lang="en-US" sz="2200" dirty="0" smtClean="0"/>
              <a:t>ynamic environments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Thrun</a:t>
            </a:r>
            <a:r>
              <a:rPr lang="en-US" sz="2200" i="1" dirty="0" smtClean="0"/>
              <a:t> et al. 05, Roy et al. 11, </a:t>
            </a:r>
            <a:r>
              <a:rPr lang="en-US" sz="2200" i="1" dirty="0" err="1" smtClean="0"/>
              <a:t>Drumwright</a:t>
            </a:r>
            <a:r>
              <a:rPr lang="en-US" sz="2200" i="1" dirty="0" smtClean="0"/>
              <a:t> et al. 07]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S</a:t>
            </a:r>
            <a:r>
              <a:rPr lang="en-US" sz="2200" dirty="0" smtClean="0"/>
              <a:t>emantic </a:t>
            </a:r>
            <a:r>
              <a:rPr lang="en-US" sz="2200" dirty="0"/>
              <a:t>information for path </a:t>
            </a:r>
            <a:r>
              <a:rPr lang="en-US" sz="2200" dirty="0" smtClean="0"/>
              <a:t>planning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Planning toward non-stationary </a:t>
            </a:r>
            <a:r>
              <a:rPr lang="en-US" sz="2200" dirty="0" smtClean="0"/>
              <a:t>goals</a:t>
            </a:r>
          </a:p>
          <a:p>
            <a:pPr algn="just"/>
            <a:endParaRPr lang="en-US" sz="2200" dirty="0" smtClean="0"/>
          </a:p>
          <a:p>
            <a:pPr algn="just"/>
            <a:endParaRPr lang="en-US" sz="22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200" dirty="0" smtClean="0"/>
              <a:t>Humanoids: </a:t>
            </a:r>
            <a:r>
              <a:rPr lang="en-US" sz="2200" i="1" dirty="0"/>
              <a:t>[</a:t>
            </a:r>
            <a:r>
              <a:rPr lang="en-US" sz="2200" i="1" dirty="0" err="1"/>
              <a:t>Drumwright</a:t>
            </a:r>
            <a:r>
              <a:rPr lang="en-US" sz="2200" i="1" dirty="0"/>
              <a:t> et al. 07</a:t>
            </a:r>
            <a:r>
              <a:rPr lang="en-US" sz="2200" i="1" dirty="0" smtClean="0"/>
              <a:t>]</a:t>
            </a:r>
            <a:endParaRPr lang="en-US" sz="2200" dirty="0" smtClean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200" dirty="0"/>
              <a:t>R</a:t>
            </a:r>
            <a:r>
              <a:rPr lang="en-US" sz="2200" dirty="0" smtClean="0"/>
              <a:t>eaching and SLAM with </a:t>
            </a:r>
            <a:r>
              <a:rPr lang="en-US" sz="2200" dirty="0"/>
              <a:t>moving </a:t>
            </a:r>
            <a:r>
              <a:rPr lang="en-US" sz="2200" dirty="0" smtClean="0"/>
              <a:t>obstacles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200" dirty="0"/>
              <a:t>L</a:t>
            </a:r>
            <a:r>
              <a:rPr lang="en-US" sz="2200" dirty="0" smtClean="0"/>
              <a:t>ocomotion </a:t>
            </a:r>
            <a:r>
              <a:rPr lang="en-US" sz="2200" dirty="0"/>
              <a:t>and planning under </a:t>
            </a:r>
            <a:r>
              <a:rPr lang="en-US" sz="2200" dirty="0" smtClean="0"/>
              <a:t>uncertainty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200" dirty="0"/>
              <a:t>B</a:t>
            </a:r>
            <a:r>
              <a:rPr lang="en-US" sz="2200" dirty="0" smtClean="0"/>
              <a:t>etter tradeoff </a:t>
            </a:r>
            <a:r>
              <a:rPr lang="en-US" sz="2200" dirty="0"/>
              <a:t>between exploration and </a:t>
            </a:r>
            <a:r>
              <a:rPr lang="en-US" sz="2200" dirty="0" smtClean="0"/>
              <a:t>exploitation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b="1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91" y="2132857"/>
            <a:ext cx="381149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143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Modular robotics and multi-agent systems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782409"/>
            <a:ext cx="901865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9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Autonomous </a:t>
            </a:r>
            <a:r>
              <a:rPr lang="en-US" sz="2200" dirty="0"/>
              <a:t>robot teams –</a:t>
            </a:r>
            <a:r>
              <a:rPr lang="en-US" sz="2200" dirty="0" smtClean="0"/>
              <a:t> self operations on team members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Bekey</a:t>
            </a:r>
            <a:r>
              <a:rPr lang="en-US" sz="2200" i="1" dirty="0" smtClean="0"/>
              <a:t> 07]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Self-organizing </a:t>
            </a:r>
            <a:r>
              <a:rPr lang="en-US" sz="2200" dirty="0"/>
              <a:t>teams – </a:t>
            </a:r>
            <a:r>
              <a:rPr lang="en-US" sz="2200" dirty="0" smtClean="0"/>
              <a:t>learning </a:t>
            </a:r>
            <a:r>
              <a:rPr lang="en-US" sz="2200" dirty="0"/>
              <a:t>new behaviors – self-coordinated – propagating </a:t>
            </a:r>
            <a:r>
              <a:rPr lang="en-US" sz="2200" dirty="0" smtClean="0"/>
              <a:t>information </a:t>
            </a:r>
            <a:r>
              <a:rPr lang="en-US" sz="2200" i="1" dirty="0"/>
              <a:t>[</a:t>
            </a:r>
            <a:r>
              <a:rPr lang="en-US" sz="2200" i="1" dirty="0" err="1" smtClean="0"/>
              <a:t>Siciliano</a:t>
            </a:r>
            <a:r>
              <a:rPr lang="en-US" sz="2200" i="1" dirty="0" smtClean="0"/>
              <a:t> </a:t>
            </a:r>
            <a:r>
              <a:rPr lang="en-US" sz="2200" i="1" dirty="0"/>
              <a:t>08</a:t>
            </a:r>
            <a:r>
              <a:rPr lang="en-US" sz="2200" i="1" dirty="0" smtClean="0"/>
              <a:t>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High-secured wireless network – share </a:t>
            </a:r>
            <a:r>
              <a:rPr lang="en-US" sz="2200" dirty="0" smtClean="0"/>
              <a:t>knowledge</a:t>
            </a:r>
            <a:r>
              <a:rPr lang="en-US" sz="2200" dirty="0"/>
              <a:t> – decentralize components – remote </a:t>
            </a:r>
            <a:r>
              <a:rPr lang="en-US" sz="2200" dirty="0" smtClean="0"/>
              <a:t>control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Efficient, collision-free and fault-tolerant traffic control strategies applied on AGV systems in automatic </a:t>
            </a:r>
            <a:r>
              <a:rPr lang="en-US" sz="2200" dirty="0" smtClean="0"/>
              <a:t>warehouses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Olmi</a:t>
            </a:r>
            <a:r>
              <a:rPr lang="en-US" sz="2200" i="1" dirty="0" smtClean="0"/>
              <a:t> et al. 11]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Teams of robot </a:t>
            </a:r>
            <a:r>
              <a:rPr lang="en-US" sz="2200" dirty="0" smtClean="0"/>
              <a:t>tractors using sensor networks [</a:t>
            </a:r>
            <a:r>
              <a:rPr lang="en-US" sz="2200" dirty="0" err="1" smtClean="0"/>
              <a:t>Oetomo</a:t>
            </a:r>
            <a:r>
              <a:rPr lang="en-US" sz="2200" dirty="0" smtClean="0"/>
              <a:t> et al. 10]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63248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Advanced cognition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481890"/>
            <a:ext cx="901865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Using behavioral systems – dynamic </a:t>
            </a:r>
            <a:r>
              <a:rPr lang="en-US" sz="2200" dirty="0" smtClean="0"/>
              <a:t>changes </a:t>
            </a:r>
            <a:r>
              <a:rPr lang="en-US" sz="2000" i="1" dirty="0" smtClean="0"/>
              <a:t>[Lee et al. 07, </a:t>
            </a:r>
            <a:r>
              <a:rPr lang="en-US" sz="2000" i="1" dirty="0" err="1" smtClean="0"/>
              <a:t>Siciliano</a:t>
            </a:r>
            <a:r>
              <a:rPr lang="en-US" sz="2000" i="1" dirty="0" smtClean="0"/>
              <a:t> et al. 08]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Easy robot behavior teaching with interactions, even for ordinary </a:t>
            </a:r>
            <a:r>
              <a:rPr lang="en-US" sz="2200" dirty="0" smtClean="0"/>
              <a:t>people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Improvement of reinforcement learning and programming by demonstration </a:t>
            </a:r>
            <a:r>
              <a:rPr lang="en-US" sz="2200" dirty="0" smtClean="0"/>
              <a:t>techniques </a:t>
            </a:r>
            <a:r>
              <a:rPr lang="en-US" sz="2200" i="1" dirty="0" smtClean="0"/>
              <a:t>[</a:t>
            </a:r>
            <a:r>
              <a:rPr lang="en-US" sz="2200" i="1" dirty="0" err="1"/>
              <a:t>Siciliano</a:t>
            </a:r>
            <a:r>
              <a:rPr lang="en-US" sz="2200" i="1" dirty="0"/>
              <a:t> et al. </a:t>
            </a:r>
            <a:r>
              <a:rPr lang="en-US" sz="2200" i="1" dirty="0" smtClean="0"/>
              <a:t>08, Argall et al. 08, </a:t>
            </a:r>
            <a:r>
              <a:rPr lang="en-US" sz="2200" i="1" dirty="0" err="1" smtClean="0"/>
              <a:t>Thomaz</a:t>
            </a:r>
            <a:r>
              <a:rPr lang="en-US" sz="2200" i="1" dirty="0" smtClean="0"/>
              <a:t> et al. 08, </a:t>
            </a:r>
            <a:r>
              <a:rPr lang="en-US" sz="2200" i="1" dirty="0" err="1" smtClean="0"/>
              <a:t>Khamassi</a:t>
            </a:r>
            <a:r>
              <a:rPr lang="en-US" sz="2200" i="1" dirty="0"/>
              <a:t> </a:t>
            </a:r>
            <a:r>
              <a:rPr lang="en-US" sz="2200" i="1" dirty="0" smtClean="0"/>
              <a:t>et al. 11, Bien et al. 07]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Deeper exploitation of the temporal dimension of sensory </a:t>
            </a:r>
            <a:r>
              <a:rPr lang="en-US" sz="2200" dirty="0" smtClean="0"/>
              <a:t>information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Maniadakis</a:t>
            </a:r>
            <a:r>
              <a:rPr lang="en-US" sz="2200" i="1" dirty="0" smtClean="0"/>
              <a:t> et al. 11]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Language – </a:t>
            </a:r>
            <a:r>
              <a:rPr lang="en-US" sz="2200" dirty="0" smtClean="0"/>
              <a:t>voice tone, </a:t>
            </a:r>
            <a:r>
              <a:rPr lang="en-US" sz="2200" dirty="0"/>
              <a:t>emotion –</a:t>
            </a:r>
            <a:r>
              <a:rPr lang="en-US" sz="2200" dirty="0" smtClean="0"/>
              <a:t> knowledge </a:t>
            </a:r>
            <a:r>
              <a:rPr lang="en-US" sz="2200" dirty="0"/>
              <a:t>transfer </a:t>
            </a:r>
            <a:r>
              <a:rPr lang="en-US" sz="2200" i="1" dirty="0" smtClean="0"/>
              <a:t>[</a:t>
            </a:r>
            <a:r>
              <a:rPr lang="en-US" sz="2200" i="1" dirty="0" err="1"/>
              <a:t>Parisi</a:t>
            </a:r>
            <a:r>
              <a:rPr lang="en-US" sz="2200" i="1" dirty="0"/>
              <a:t>, 10</a:t>
            </a:r>
            <a:r>
              <a:rPr lang="en-US" sz="2200" i="1" dirty="0" smtClean="0"/>
              <a:t>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In addition to cognition, use </a:t>
            </a:r>
            <a:r>
              <a:rPr lang="en-US" sz="2200" dirty="0"/>
              <a:t>of internal </a:t>
            </a:r>
            <a:r>
              <a:rPr lang="en-US" sz="2200" dirty="0" smtClean="0"/>
              <a:t>robotics </a:t>
            </a:r>
            <a:r>
              <a:rPr lang="en-US" sz="2200" i="1" dirty="0"/>
              <a:t>[</a:t>
            </a:r>
            <a:r>
              <a:rPr lang="en-US" sz="2200" i="1" dirty="0" err="1"/>
              <a:t>Parisi</a:t>
            </a:r>
            <a:r>
              <a:rPr lang="en-US" sz="2200" i="1" dirty="0"/>
              <a:t>, </a:t>
            </a:r>
            <a:r>
              <a:rPr lang="en-US" sz="2200" i="1" dirty="0" smtClean="0"/>
              <a:t>10, </a:t>
            </a:r>
            <a:r>
              <a:rPr lang="en-US" sz="2200" i="1" dirty="0" err="1" smtClean="0"/>
              <a:t>Ziemke</a:t>
            </a:r>
            <a:r>
              <a:rPr lang="en-US" sz="2200" i="1" dirty="0" smtClean="0"/>
              <a:t> 07]</a:t>
            </a:r>
            <a:endParaRPr lang="en-US" sz="2200" i="1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19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423210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Safety and security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327323"/>
            <a:ext cx="9018657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9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Safety measures adapted to human robot </a:t>
            </a:r>
            <a:r>
              <a:rPr lang="en-US" sz="2200" dirty="0" smtClean="0"/>
              <a:t>collaboration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Intensive use of sensors to ensure human </a:t>
            </a:r>
            <a:r>
              <a:rPr lang="en-US" sz="2200" dirty="0" smtClean="0"/>
              <a:t>safety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Reliable </a:t>
            </a:r>
            <a:r>
              <a:rPr lang="en-US" sz="2200" dirty="0"/>
              <a:t>human risk estimators and safety action </a:t>
            </a:r>
            <a:r>
              <a:rPr lang="en-US" sz="2200" dirty="0" smtClean="0"/>
              <a:t>models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Use of </a:t>
            </a:r>
            <a:r>
              <a:rPr lang="en-US" sz="2200" dirty="0" smtClean="0"/>
              <a:t>tactile </a:t>
            </a:r>
            <a:r>
              <a:rPr lang="en-US" sz="2200" dirty="0"/>
              <a:t>sensors </a:t>
            </a:r>
            <a:r>
              <a:rPr lang="en-US" sz="2200" dirty="0" smtClean="0"/>
              <a:t>for collision detection </a:t>
            </a:r>
            <a:r>
              <a:rPr lang="en-US" sz="2200" i="1" dirty="0" smtClean="0"/>
              <a:t>[Argall et al. 10]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Methods recovering </a:t>
            </a:r>
            <a:r>
              <a:rPr lang="en-US" sz="2200" dirty="0"/>
              <a:t>from </a:t>
            </a:r>
            <a:r>
              <a:rPr lang="en-US" sz="2200" dirty="0" smtClean="0"/>
              <a:t>collisions, consideration of temporal </a:t>
            </a:r>
            <a:r>
              <a:rPr lang="en-US" sz="2200" dirty="0"/>
              <a:t>persistent physical interactions </a:t>
            </a:r>
            <a:r>
              <a:rPr lang="en-US" sz="2200" i="1" dirty="0"/>
              <a:t>[Argall et al. 10</a:t>
            </a:r>
            <a:r>
              <a:rPr lang="en-US" sz="2200" i="1" dirty="0" smtClean="0"/>
              <a:t>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Robustness </a:t>
            </a:r>
            <a:r>
              <a:rPr lang="en-US" sz="2200" dirty="0" smtClean="0"/>
              <a:t>against </a:t>
            </a:r>
            <a:r>
              <a:rPr lang="en-US" sz="2200" dirty="0"/>
              <a:t>attacks from the </a:t>
            </a:r>
            <a:r>
              <a:rPr lang="en-US" sz="2200" dirty="0" smtClean="0"/>
              <a:t>network </a:t>
            </a:r>
            <a:r>
              <a:rPr lang="en-US" sz="2200" i="1" dirty="0" smtClean="0"/>
              <a:t>[Denning 09]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Safety and dependability </a:t>
            </a:r>
            <a:r>
              <a:rPr lang="en-US" sz="2200" dirty="0"/>
              <a:t>metrics </a:t>
            </a:r>
            <a:r>
              <a:rPr lang="en-US" sz="2200" dirty="0" smtClean="0"/>
              <a:t>to </a:t>
            </a:r>
            <a:r>
              <a:rPr lang="en-US" sz="2200" dirty="0"/>
              <a:t>successfully introduce robots in everyday </a:t>
            </a:r>
            <a:r>
              <a:rPr lang="en-US" sz="2200" dirty="0" smtClean="0"/>
              <a:t>environments </a:t>
            </a:r>
            <a:r>
              <a:rPr lang="en-US" sz="2200" i="1" dirty="0"/>
              <a:t>[Denning 09</a:t>
            </a:r>
            <a:r>
              <a:rPr lang="en-US" sz="2200" i="1" dirty="0" smtClean="0"/>
              <a:t>]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170387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Tests and validation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9" y="908720"/>
            <a:ext cx="90186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Large-scale completion and standardization of tests for </a:t>
            </a:r>
            <a:r>
              <a:rPr lang="en-US" sz="2200" dirty="0"/>
              <a:t>robotic </a:t>
            </a:r>
            <a:r>
              <a:rPr lang="en-US" sz="2200" dirty="0" smtClean="0"/>
              <a:t>systems</a:t>
            </a:r>
            <a:r>
              <a:rPr lang="en-US" sz="2200" dirty="0"/>
              <a:t>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Prewett</a:t>
            </a:r>
            <a:r>
              <a:rPr lang="en-US" sz="2200" i="1" dirty="0" smtClean="0"/>
              <a:t> et al. 10, Braun et al. 08, Gill et all. 11, </a:t>
            </a:r>
            <a:r>
              <a:rPr lang="en-US" sz="2200" i="1" dirty="0" err="1" smtClean="0"/>
              <a:t>Broekens</a:t>
            </a:r>
            <a:r>
              <a:rPr lang="en-US" sz="2200" i="1" dirty="0" smtClean="0"/>
              <a:t> et al. 09]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F</a:t>
            </a:r>
            <a:r>
              <a:rPr lang="en-US" sz="2200" dirty="0" smtClean="0"/>
              <a:t>ormal </a:t>
            </a:r>
            <a:r>
              <a:rPr lang="en-US" sz="2200" dirty="0"/>
              <a:t>methods of verification and synthesis of autonomous </a:t>
            </a:r>
            <a:r>
              <a:rPr lang="en-US" sz="2200" dirty="0" smtClean="0"/>
              <a:t>systems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A</a:t>
            </a:r>
            <a:r>
              <a:rPr lang="en-US" sz="2200" dirty="0" smtClean="0"/>
              <a:t>pproximate </a:t>
            </a:r>
            <a:r>
              <a:rPr lang="en-US" sz="2200" dirty="0"/>
              <a:t>verifications </a:t>
            </a:r>
            <a:r>
              <a:rPr lang="en-US" sz="2200" dirty="0" smtClean="0"/>
              <a:t>with </a:t>
            </a:r>
            <a:r>
              <a:rPr lang="en-US" sz="2200" dirty="0"/>
              <a:t>reachable sets for dynamic hybrid </a:t>
            </a:r>
            <a:r>
              <a:rPr lang="en-US" sz="2200" dirty="0" smtClean="0"/>
              <a:t>systems </a:t>
            </a:r>
            <a:r>
              <a:rPr lang="en-US" sz="2200" i="1" dirty="0" smtClean="0"/>
              <a:t>[Kress-</a:t>
            </a:r>
            <a:r>
              <a:rPr lang="en-US" sz="2200" i="1" dirty="0" err="1" smtClean="0"/>
              <a:t>Gazit</a:t>
            </a:r>
            <a:r>
              <a:rPr lang="en-US" sz="2200" i="1" dirty="0" smtClean="0"/>
              <a:t> 11, Ding et al. 11]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R</a:t>
            </a:r>
            <a:r>
              <a:rPr lang="en-US" sz="2200" dirty="0" smtClean="0"/>
              <a:t>each-avoid </a:t>
            </a:r>
            <a:r>
              <a:rPr lang="en-US" sz="2200" dirty="0"/>
              <a:t>sets with environment sensing and obstacle </a:t>
            </a:r>
            <a:r>
              <a:rPr lang="en-US" sz="2200" dirty="0" smtClean="0"/>
              <a:t>avoidance</a:t>
            </a:r>
          </a:p>
        </p:txBody>
      </p:sp>
    </p:spTree>
    <p:extLst>
      <p:ext uri="{BB962C8B-B14F-4D97-AF65-F5344CB8AC3E}">
        <p14:creationId xmlns:p14="http://schemas.microsoft.com/office/powerpoint/2010/main" val="3096950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>
            <a:off x="4860032" y="3685285"/>
            <a:ext cx="0" cy="76265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E860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Conclusion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63688" y="2647736"/>
            <a:ext cx="4715963" cy="103754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Safe and reliable bio-inspired autonomous and intelligent robotic </a:t>
            </a:r>
            <a:r>
              <a:rPr lang="en-US" sz="2000" dirty="0" smtClean="0">
                <a:solidFill>
                  <a:srgbClr val="FF0000"/>
                </a:solidFill>
              </a:rPr>
              <a:t>systems. Cognitive robot </a:t>
            </a:r>
            <a:r>
              <a:rPr lang="en-US" sz="2000" dirty="0">
                <a:solidFill>
                  <a:srgbClr val="FF0000"/>
                </a:solidFill>
              </a:rPr>
              <a:t>teams.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588224" y="965523"/>
            <a:ext cx="2499451" cy="11413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cs typeface="Calibri" pitchFamily="34" charset="0"/>
              </a:rPr>
              <a:t>Robust / uncertainty, dynamic scenes and changing goals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39342" y="980728"/>
            <a:ext cx="3024336" cy="11413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cs typeface="Calibri" pitchFamily="34" charset="0"/>
              </a:rPr>
              <a:t>Human-like, interactive, easy-to-use, natural, abstraction, social, accessible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829749" y="4447936"/>
            <a:ext cx="2739491" cy="11413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In </a:t>
            </a:r>
            <a:r>
              <a:rPr lang="en-US" sz="2000" dirty="0"/>
              <a:t>many sectors, </a:t>
            </a:r>
            <a:r>
              <a:rPr lang="en-US" sz="2000" dirty="0" smtClean="0"/>
              <a:t>difficult </a:t>
            </a:r>
            <a:r>
              <a:rPr lang="en-US" sz="2000" dirty="0"/>
              <a:t>environments and in everyday life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707904" y="980728"/>
            <a:ext cx="2499451" cy="11413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cs typeface="Calibri" pitchFamily="34" charset="0"/>
              </a:rPr>
              <a:t>Situation understanding, learning and adaptation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7504" y="4447936"/>
            <a:ext cx="3659447" cy="11413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cs typeface="Calibri" pitchFamily="34" charset="0"/>
              </a:rPr>
              <a:t>Performing human-scale tasks - collaborating with humans, physique and psychological help for a better life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1651510" y="3685285"/>
            <a:ext cx="904266" cy="76265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E860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46298" y="3781211"/>
            <a:ext cx="1053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Action?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4472869" y="3799864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Place?</a:t>
            </a:r>
            <a:endParaRPr lang="en-US" sz="22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1547664" y="2122032"/>
            <a:ext cx="1152128" cy="52570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E860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4860032" y="2122032"/>
            <a:ext cx="0" cy="52570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E860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35" idx="2"/>
          </p:cNvCxnSpPr>
          <p:nvPr/>
        </p:nvCxnSpPr>
        <p:spPr bwMode="auto">
          <a:xfrm flipV="1">
            <a:off x="5745946" y="2122032"/>
            <a:ext cx="1855426" cy="52570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E860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07504" y="2206025"/>
            <a:ext cx="3692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Use and communication skills?</a:t>
            </a:r>
            <a:endParaRPr lang="en-US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4716016" y="2216849"/>
            <a:ext cx="2059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Algorithm skills?</a:t>
            </a:r>
            <a:endParaRPr lang="en-US" sz="2200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6769192" y="2638234"/>
            <a:ext cx="2289486" cy="1141304"/>
          </a:xfrm>
          <a:prstGeom prst="roundRect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cs typeface="Calibri" pitchFamily="34" charset="0"/>
              </a:rPr>
              <a:t>Emotion, language, temporal cognition, internal robotics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6775585" y="3933056"/>
            <a:ext cx="2289486" cy="165618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cs typeface="Calibri" pitchFamily="34" charset="0"/>
              </a:rPr>
              <a:t>Human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cs typeface="Calibri" pitchFamily="34" charset="0"/>
              </a:rPr>
              <a:t> intelligence, consciousness, thinking and independence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84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Introduction: traditional robotics and limitations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238" y="908720"/>
            <a:ext cx="8226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Industry – pre-programmed repetitive tasks in structured environment</a:t>
            </a:r>
            <a:endParaRPr lang="en-US" sz="2200" dirty="0"/>
          </a:p>
        </p:txBody>
      </p:sp>
      <p:pic>
        <p:nvPicPr>
          <p:cNvPr id="1027" name="Picture 3" descr="C:\Users\simler\Desktop\robot_industry.ax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968552" cy="34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412776"/>
            <a:ext cx="38164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Not flexible enough/ new or changing tasks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Not robust enough/ inaccuracies of scene geometry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</a:t>
            </a:r>
            <a:r>
              <a:rPr lang="en-US" sz="2400" dirty="0" smtClean="0">
                <a:solidFill>
                  <a:srgbClr val="FFFF00"/>
                </a:solidFill>
              </a:rPr>
              <a:t>extensive amount of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   programming effort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200" i="1" dirty="0" smtClean="0"/>
              <a:t>                     </a:t>
            </a:r>
            <a:r>
              <a:rPr lang="en-US" sz="2200" i="1" smtClean="0"/>
              <a:t>[Craig </a:t>
            </a:r>
            <a:r>
              <a:rPr lang="en-US" sz="2200" i="1" dirty="0" smtClean="0"/>
              <a:t>05]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5888937" y="3896194"/>
            <a:ext cx="411255" cy="25288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0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Introduction: today´s challenges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43" y="908720"/>
            <a:ext cx="901865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Improve industrial robots by including more “cognitive” capabilities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Use robotics in many other fields to facilitate everyday life and specific missions or operations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Build robots having human skills </a:t>
            </a:r>
            <a:r>
              <a:rPr lang="en-US" sz="2200" i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2200" i="1" dirty="0" err="1" smtClean="0">
                <a:solidFill>
                  <a:schemeClr val="bg1">
                    <a:lumMod val="95000"/>
                  </a:schemeClr>
                </a:solidFill>
              </a:rPr>
              <a:t>Weng</a:t>
            </a:r>
            <a:r>
              <a:rPr lang="en-US" sz="2200" i="1" dirty="0" smtClean="0">
                <a:solidFill>
                  <a:schemeClr val="bg1">
                    <a:lumMod val="95000"/>
                  </a:schemeClr>
                </a:solidFill>
              </a:rPr>
              <a:t> et al. 09]</a:t>
            </a:r>
          </a:p>
          <a:p>
            <a:pPr algn="just"/>
            <a:endParaRPr lang="en-US" sz="19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en-US" sz="19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en-US" sz="1900" b="1" dirty="0" smtClean="0"/>
          </a:p>
          <a:p>
            <a:pPr algn="just"/>
            <a:r>
              <a:rPr lang="en-US" sz="1900" dirty="0">
                <a:solidFill>
                  <a:srgbClr val="FF0000"/>
                </a:solidFill>
              </a:rPr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     </a:t>
            </a:r>
            <a:endParaRPr lang="en-US" sz="1900" dirty="0" smtClean="0">
              <a:solidFill>
                <a:srgbClr val="FE8602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411760" y="3734604"/>
            <a:ext cx="4176464" cy="91853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Autonomous </a:t>
            </a:r>
            <a:r>
              <a:rPr lang="en-US" sz="2000" dirty="0">
                <a:solidFill>
                  <a:srgbClr val="FF0000"/>
                </a:solidFill>
              </a:rPr>
              <a:t>systems -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right level of autonomy -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good HRI skill.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9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425184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Introduction: generic scheme of an autonomous robotic system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07504" y="980728"/>
            <a:ext cx="93610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User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75656" y="908720"/>
            <a:ext cx="3510680" cy="8574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User interface:</a:t>
            </a:r>
          </a:p>
          <a:p>
            <a:pPr marR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tabLst/>
            </a:pPr>
            <a:r>
              <a:rPr lang="en-US" sz="2000" dirty="0">
                <a:cs typeface="Calibri" pitchFamily="34" charset="0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cs typeface="Calibri" pitchFamily="34" charset="0"/>
              </a:rPr>
              <a:t>ultimodal, interactive, visual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36096" y="980728"/>
            <a:ext cx="1944216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High level task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029886" y="1196752"/>
            <a:ext cx="373868" cy="252886"/>
          </a:xfrm>
          <a:prstGeom prst="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6148999" y="1656770"/>
            <a:ext cx="267241" cy="252887"/>
          </a:xfrm>
          <a:prstGeom prst="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626592" y="1988840"/>
            <a:ext cx="3338552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Multimodal perception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(for autonomy, ERI and HRI)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824274" y="4077072"/>
            <a:ext cx="114021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Internal models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64088" y="2996952"/>
            <a:ext cx="190434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 Estimation, understanding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5" name="Left-Right Arrow 4"/>
          <p:cNvSpPr/>
          <p:nvPr/>
        </p:nvSpPr>
        <p:spPr bwMode="auto">
          <a:xfrm rot="2043869">
            <a:off x="7308638" y="3598846"/>
            <a:ext cx="688626" cy="268220"/>
          </a:xfrm>
          <a:prstGeom prst="left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364088" y="3960532"/>
            <a:ext cx="1904344" cy="332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 Task planner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6148999" y="2716097"/>
            <a:ext cx="267241" cy="25288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5400000">
            <a:off x="6148999" y="3679497"/>
            <a:ext cx="267241" cy="25288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93705" y="4581128"/>
            <a:ext cx="2021352" cy="332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Motion planning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285192" y="5239260"/>
            <a:ext cx="2021352" cy="332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Controller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1359003">
            <a:off x="7344368" y="4036686"/>
            <a:ext cx="411255" cy="252886"/>
          </a:xfrm>
          <a:prstGeom prst="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9286290">
            <a:off x="7371929" y="4362719"/>
            <a:ext cx="411255" cy="252886"/>
          </a:xfrm>
          <a:prstGeom prst="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8297741">
            <a:off x="7233905" y="4860868"/>
            <a:ext cx="719650" cy="249820"/>
          </a:xfrm>
          <a:prstGeom prst="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6162247" y="4321064"/>
            <a:ext cx="267241" cy="25288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5400000">
            <a:off x="6182639" y="4933384"/>
            <a:ext cx="267241" cy="25288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419872" y="5239260"/>
            <a:ext cx="1134698" cy="34700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Actuator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0800000">
            <a:off x="2699793" y="5279099"/>
            <a:ext cx="614909" cy="24690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22544" y="5211784"/>
            <a:ext cx="2271666" cy="34700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Mechanics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115616" y="3789040"/>
            <a:ext cx="1767469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Environment, users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9934881">
            <a:off x="1728909" y="2851818"/>
            <a:ext cx="3004174" cy="25229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0800000">
            <a:off x="4907892" y="3999266"/>
            <a:ext cx="411255" cy="252886"/>
          </a:xfrm>
          <a:prstGeom prst="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440258" y="3789040"/>
            <a:ext cx="1460718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cs typeface="Calibri" pitchFamily="34" charset="0"/>
              </a:rPr>
              <a:t>Multimodal feedback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Calibri" pitchFamily="34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0800000">
            <a:off x="2936609" y="4005064"/>
            <a:ext cx="411255" cy="252886"/>
          </a:xfrm>
          <a:prstGeom prst="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Left-Right Arrow 43"/>
          <p:cNvSpPr/>
          <p:nvPr/>
        </p:nvSpPr>
        <p:spPr bwMode="auto">
          <a:xfrm>
            <a:off x="1036571" y="1196752"/>
            <a:ext cx="405178" cy="268220"/>
          </a:xfrm>
          <a:prstGeom prst="left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 rot="16200000">
            <a:off x="1643364" y="4698199"/>
            <a:ext cx="637677" cy="25301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10800000">
            <a:off x="4614719" y="5271780"/>
            <a:ext cx="614909" cy="24690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6200000">
            <a:off x="-1186398" y="3281365"/>
            <a:ext cx="3543859" cy="253013"/>
          </a:xfrm>
          <a:prstGeom prst="rightArrow">
            <a:avLst/>
          </a:prstGeom>
          <a:solidFill>
            <a:srgbClr val="FE86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734" y="1988840"/>
            <a:ext cx="3020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Lack of robustness, reliability</a:t>
            </a:r>
          </a:p>
          <a:p>
            <a:r>
              <a:rPr lang="en-US" dirty="0" smtClean="0"/>
              <a:t>and safety</a:t>
            </a:r>
          </a:p>
          <a:p>
            <a:r>
              <a:rPr lang="en-US" dirty="0" smtClean="0"/>
              <a:t>- Tests are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79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Introduction: trend extraction via bibliography analysis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43" y="659879"/>
            <a:ext cx="901865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900" dirty="0" smtClean="0"/>
          </a:p>
          <a:p>
            <a:pPr algn="just"/>
            <a:r>
              <a:rPr lang="en-US" sz="2000" dirty="0" smtClean="0"/>
              <a:t>Bibliography </a:t>
            </a:r>
            <a:r>
              <a:rPr lang="en-US" sz="2000" dirty="0"/>
              <a:t>ranging from 2006 to </a:t>
            </a:r>
            <a:r>
              <a:rPr lang="en-US" sz="2000" dirty="0" smtClean="0"/>
              <a:t>2012. </a:t>
            </a:r>
          </a:p>
          <a:p>
            <a:pPr algn="just"/>
            <a:r>
              <a:rPr lang="en-US" sz="2000" dirty="0" smtClean="0"/>
              <a:t>44 journals:</a:t>
            </a:r>
            <a:endParaRPr lang="en-US" sz="2000" dirty="0"/>
          </a:p>
          <a:p>
            <a:r>
              <a:rPr lang="en-US" sz="2000" dirty="0" smtClean="0"/>
              <a:t>Artificial </a:t>
            </a:r>
            <a:r>
              <a:rPr lang="en-US" sz="2000" dirty="0"/>
              <a:t>life and </a:t>
            </a:r>
            <a:r>
              <a:rPr lang="en-US" sz="2000" dirty="0" smtClean="0"/>
              <a:t>Robotics</a:t>
            </a:r>
            <a:endParaRPr lang="en-US" sz="2000" dirty="0"/>
          </a:p>
          <a:p>
            <a:r>
              <a:rPr lang="en-US" sz="2000" dirty="0"/>
              <a:t>Frontiers in </a:t>
            </a:r>
            <a:r>
              <a:rPr lang="en-US" sz="2000" dirty="0" err="1" smtClean="0"/>
              <a:t>Neurorobotics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/>
              <a:t>IEEE Robotics &amp; Automation Magazine (M-RA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IEEE Transactions on Robotics (T-RO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IEEE Transactions on Automatic </a:t>
            </a:r>
            <a:r>
              <a:rPr lang="en-US" sz="2000" dirty="0" smtClean="0"/>
              <a:t>Control</a:t>
            </a:r>
            <a:endParaRPr lang="en-US" sz="2000" dirty="0"/>
          </a:p>
          <a:p>
            <a:r>
              <a:rPr lang="en-US" sz="2000" dirty="0"/>
              <a:t>International Journal of Medical Robotics and Computer Assisted </a:t>
            </a:r>
            <a:r>
              <a:rPr lang="en-US" sz="2000" dirty="0" smtClean="0"/>
              <a:t>Surgery</a:t>
            </a:r>
            <a:endParaRPr lang="en-US" sz="2000" dirty="0"/>
          </a:p>
          <a:p>
            <a:r>
              <a:rPr lang="en-US" sz="2000" dirty="0"/>
              <a:t>International Journal of Robotics </a:t>
            </a:r>
            <a:r>
              <a:rPr lang="en-US" sz="2000" dirty="0" smtClean="0"/>
              <a:t>Research</a:t>
            </a:r>
          </a:p>
          <a:p>
            <a:r>
              <a:rPr lang="en-US" sz="2000" dirty="0"/>
              <a:t>International Journal </a:t>
            </a:r>
            <a:r>
              <a:rPr lang="en-US" sz="2000" dirty="0" smtClean="0"/>
              <a:t>of Advanced </a:t>
            </a:r>
            <a:r>
              <a:rPr lang="en-US" sz="2000" dirty="0"/>
              <a:t>Robotics </a:t>
            </a:r>
            <a:r>
              <a:rPr lang="en-US" sz="2000" dirty="0" smtClean="0"/>
              <a:t>Research</a:t>
            </a:r>
            <a:endParaRPr lang="en-US" sz="2000" dirty="0"/>
          </a:p>
          <a:p>
            <a:r>
              <a:rPr lang="en-US" sz="2000" dirty="0"/>
              <a:t>Journal of Automation, Mobile Robotics &amp; Intelligent Systems (JAMRIS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Journal of Field Robotics </a:t>
            </a:r>
          </a:p>
          <a:p>
            <a:r>
              <a:rPr lang="en-US" sz="2000" dirty="0"/>
              <a:t>Journal of </a:t>
            </a:r>
            <a:r>
              <a:rPr lang="en-US" sz="2000" dirty="0" smtClean="0"/>
              <a:t>Robotics</a:t>
            </a:r>
            <a:endParaRPr lang="en-US" sz="2000" dirty="0"/>
          </a:p>
          <a:p>
            <a:r>
              <a:rPr lang="en-US" sz="2000" dirty="0" smtClean="0"/>
              <a:t>Robotics and Autonomous systems</a:t>
            </a:r>
          </a:p>
          <a:p>
            <a:r>
              <a:rPr lang="en-US" sz="2000" dirty="0"/>
              <a:t>Sensors and Actuators A: Physical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718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Introduction: trend extraction via bibliography analysis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43" y="764704"/>
            <a:ext cx="90186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Robotics </a:t>
            </a:r>
            <a:r>
              <a:rPr lang="en-US" sz="2000" dirty="0"/>
              <a:t>and Computer-Integrated Manufacturing</a:t>
            </a:r>
          </a:p>
          <a:p>
            <a:r>
              <a:rPr lang="en-US" sz="2000" dirty="0"/>
              <a:t>The Journal of Urology </a:t>
            </a:r>
          </a:p>
          <a:p>
            <a:r>
              <a:rPr lang="en-US" sz="2000" dirty="0" err="1"/>
              <a:t>Automatica</a:t>
            </a:r>
            <a:endParaRPr lang="en-US" sz="2000" dirty="0"/>
          </a:p>
          <a:p>
            <a:r>
              <a:rPr lang="en-US" sz="2000" dirty="0"/>
              <a:t>Mechanism and Machine Theory </a:t>
            </a:r>
          </a:p>
          <a:p>
            <a:r>
              <a:rPr lang="en-US" sz="2000" dirty="0"/>
              <a:t>Control Engineering Practice </a:t>
            </a:r>
          </a:p>
          <a:p>
            <a:r>
              <a:rPr lang="en-US" sz="2000" dirty="0"/>
              <a:t>Pattern Recognition </a:t>
            </a:r>
          </a:p>
          <a:p>
            <a:r>
              <a:rPr lang="en-US" sz="2000" dirty="0"/>
              <a:t>Pattern Recognition letters</a:t>
            </a:r>
          </a:p>
          <a:p>
            <a:r>
              <a:rPr lang="en-US" sz="2000" dirty="0"/>
              <a:t>European Urology Supplements </a:t>
            </a:r>
          </a:p>
          <a:p>
            <a:r>
              <a:rPr lang="en-US" sz="2000" dirty="0"/>
              <a:t>Urology </a:t>
            </a:r>
          </a:p>
          <a:p>
            <a:r>
              <a:rPr lang="en-US" sz="2000" dirty="0"/>
              <a:t>Computer-Aided Design </a:t>
            </a:r>
          </a:p>
          <a:p>
            <a:r>
              <a:rPr lang="en-US" sz="2000" dirty="0"/>
              <a:t>Computers in Industry </a:t>
            </a:r>
          </a:p>
          <a:p>
            <a:r>
              <a:rPr lang="en-US" sz="2000" dirty="0" smtClean="0"/>
              <a:t>Mechatronics</a:t>
            </a:r>
            <a:r>
              <a:rPr lang="en-US" sz="2000" dirty="0"/>
              <a:t> </a:t>
            </a:r>
          </a:p>
          <a:p>
            <a:r>
              <a:rPr lang="en-US" sz="2000" dirty="0" err="1"/>
              <a:t>Neurocomputing</a:t>
            </a:r>
            <a:r>
              <a:rPr lang="en-US" sz="2000" dirty="0"/>
              <a:t> </a:t>
            </a:r>
          </a:p>
          <a:p>
            <a:r>
              <a:rPr lang="en-US" sz="2000" dirty="0" err="1"/>
              <a:t>Acta</a:t>
            </a:r>
            <a:r>
              <a:rPr lang="en-US" sz="2000" dirty="0"/>
              <a:t> </a:t>
            </a:r>
            <a:r>
              <a:rPr lang="en-US" sz="2000" dirty="0" err="1"/>
              <a:t>Astronautica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/>
              <a:t>Gynecologic </a:t>
            </a:r>
            <a:r>
              <a:rPr lang="en-US" sz="2000" dirty="0" smtClean="0"/>
              <a:t>Oncology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6343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Introduction: trend extraction via bibliography analysis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43" y="764704"/>
            <a:ext cx="90186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Image </a:t>
            </a:r>
            <a:r>
              <a:rPr lang="en-US" sz="2000" dirty="0"/>
              <a:t>and Vision Computing </a:t>
            </a:r>
          </a:p>
          <a:p>
            <a:r>
              <a:rPr lang="en-US" sz="2000" dirty="0"/>
              <a:t>Journal of Manufacturing Systems </a:t>
            </a:r>
          </a:p>
          <a:p>
            <a:r>
              <a:rPr lang="en-US" sz="2000" dirty="0"/>
              <a:t>Expert Systems with Applications </a:t>
            </a:r>
          </a:p>
          <a:p>
            <a:r>
              <a:rPr lang="en-US" sz="2000" dirty="0"/>
              <a:t>Metal Finishing </a:t>
            </a:r>
          </a:p>
          <a:p>
            <a:r>
              <a:rPr lang="en-US" sz="2000" dirty="0"/>
              <a:t>Journal of Biomechanics </a:t>
            </a:r>
          </a:p>
          <a:p>
            <a:r>
              <a:rPr lang="en-US" sz="2000" dirty="0"/>
              <a:t>The Annals of Thoracic Surgery</a:t>
            </a:r>
          </a:p>
          <a:p>
            <a:r>
              <a:rPr lang="en-US" sz="2000" dirty="0"/>
              <a:t>Neural Networks</a:t>
            </a:r>
          </a:p>
          <a:p>
            <a:r>
              <a:rPr lang="en-US" sz="2000" dirty="0"/>
              <a:t>Mathematics and Computers in Simulation</a:t>
            </a:r>
          </a:p>
          <a:p>
            <a:r>
              <a:rPr lang="en-US" sz="2000" dirty="0"/>
              <a:t>Artificial Intelligence</a:t>
            </a:r>
          </a:p>
          <a:p>
            <a:r>
              <a:rPr lang="en-US" sz="2000" dirty="0"/>
              <a:t>Artificial Intelligence in Medicine</a:t>
            </a:r>
          </a:p>
          <a:p>
            <a:r>
              <a:rPr lang="en-US" sz="2000" dirty="0"/>
              <a:t>Computer Vision and Image Understanding</a:t>
            </a:r>
          </a:p>
          <a:p>
            <a:r>
              <a:rPr lang="en-US" sz="2000" dirty="0"/>
              <a:t>Computers and Electronics in Agriculture</a:t>
            </a:r>
          </a:p>
          <a:p>
            <a:r>
              <a:rPr lang="en-US" sz="2000" dirty="0"/>
              <a:t>Journal of Molecular Biology</a:t>
            </a:r>
          </a:p>
          <a:p>
            <a:r>
              <a:rPr lang="en-US" sz="2000" dirty="0"/>
              <a:t>Applied Ergonomics 	</a:t>
            </a:r>
          </a:p>
          <a:p>
            <a:r>
              <a:rPr lang="en-US" sz="2000" dirty="0"/>
              <a:t>Engineering Applications of Artificial Intelligence</a:t>
            </a:r>
          </a:p>
          <a:p>
            <a:r>
              <a:rPr lang="en-US" sz="2000" dirty="0"/>
              <a:t>Futures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624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4775"/>
            <a:ext cx="81280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</a:rPr>
              <a:t>Introduction: trend extraction via bibliography analysis</a:t>
            </a:r>
          </a:p>
        </p:txBody>
      </p:sp>
      <p:sp>
        <p:nvSpPr>
          <p:cNvPr id="33795" name="Fußzeilenplatzhalter 3"/>
          <p:cNvSpPr txBox="1">
            <a:spLocks noGrp="1"/>
          </p:cNvSpPr>
          <p:nvPr/>
        </p:nvSpPr>
        <p:spPr bwMode="auto">
          <a:xfrm>
            <a:off x="8651875" y="6554788"/>
            <a:ext cx="492125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5197475" algn="r"/>
                <a:tab pos="8072438" algn="r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	</a:t>
            </a:r>
            <a:fld id="{8099A8C7-E51A-457C-A8E5-18FF7D8BF9F7}" type="slidenum">
              <a:rPr lang="de-DE" sz="1200">
                <a:solidFill>
                  <a:srgbClr val="000000"/>
                </a:solidFill>
                <a:latin typeface="Arial" charset="0"/>
              </a:rPr>
              <a:pPr>
                <a:buClr>
                  <a:srgbClr val="000000"/>
                </a:buClr>
                <a:tabLst>
                  <a:tab pos="0" algn="l"/>
                  <a:tab pos="5197475" algn="r"/>
                  <a:tab pos="8072438" algn="r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43" y="764704"/>
            <a:ext cx="90186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Intelligent Service Robotics</a:t>
            </a:r>
          </a:p>
          <a:p>
            <a:r>
              <a:rPr lang="en-US" sz="2000" dirty="0" smtClean="0"/>
              <a:t>Medical Robotics</a:t>
            </a:r>
          </a:p>
          <a:p>
            <a:r>
              <a:rPr lang="en-US" sz="2000" dirty="0" smtClean="0"/>
              <a:t>Rehabilitation Robotics</a:t>
            </a:r>
          </a:p>
          <a:p>
            <a:r>
              <a:rPr lang="en-US" sz="2000" dirty="0" smtClean="0"/>
              <a:t>Automation in Construction</a:t>
            </a:r>
          </a:p>
          <a:p>
            <a:r>
              <a:rPr lang="en-US" sz="2000" dirty="0"/>
              <a:t>Human Movement </a:t>
            </a:r>
            <a:r>
              <a:rPr lang="en-US" sz="2000" dirty="0" smtClean="0"/>
              <a:t>Science</a:t>
            </a:r>
          </a:p>
          <a:p>
            <a:r>
              <a:rPr lang="en-US" sz="2000" dirty="0" err="1" smtClean="0"/>
              <a:t>Phys</a:t>
            </a:r>
            <a:r>
              <a:rPr lang="en-US" sz="2000" dirty="0" smtClean="0"/>
              <a:t> Med </a:t>
            </a:r>
            <a:r>
              <a:rPr lang="en-US" sz="2000" dirty="0" err="1" smtClean="0"/>
              <a:t>Rehabil</a:t>
            </a:r>
            <a:r>
              <a:rPr lang="en-US" sz="2000" dirty="0" smtClean="0"/>
              <a:t> </a:t>
            </a:r>
            <a:r>
              <a:rPr lang="en-US" sz="2000" dirty="0" err="1" smtClean="0"/>
              <a:t>Clin</a:t>
            </a:r>
            <a:r>
              <a:rPr lang="en-US" sz="2000" dirty="0" smtClean="0"/>
              <a:t> N Am</a:t>
            </a:r>
          </a:p>
          <a:p>
            <a:r>
              <a:rPr lang="en-US" sz="2000" dirty="0"/>
              <a:t>Contemporary robotics – challenges and </a:t>
            </a:r>
            <a:r>
              <a:rPr lang="en-US" sz="2000" dirty="0" smtClean="0"/>
              <a:t>Solutions</a:t>
            </a:r>
          </a:p>
          <a:p>
            <a:r>
              <a:rPr lang="en-US" sz="2000" dirty="0"/>
              <a:t>Knowledge-Based Systems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Computers in Human Behavior </a:t>
            </a:r>
            <a:endParaRPr lang="en-US" sz="2000" dirty="0" smtClean="0"/>
          </a:p>
          <a:p>
            <a:r>
              <a:rPr lang="en-US" sz="2000" dirty="0"/>
              <a:t>New Ideas in Psychology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94102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hord-slides-2009-09-04-v0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echord-slides-2009-09-04-v02</Template>
  <TotalTime>345</TotalTime>
  <Words>2068</Words>
  <Application>Microsoft Office PowerPoint</Application>
  <PresentationFormat>On-screen Show (4:3)</PresentationFormat>
  <Paragraphs>316</Paragraphs>
  <Slides>27</Slides>
  <Notes>27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echord-slides-2009-09-04-v02</vt:lpstr>
      <vt:lpstr>1_Larissa-Design</vt:lpstr>
      <vt:lpstr>Upcoming scientific robotic trends and emerging applications   Results of a literature survey  </vt:lpstr>
      <vt:lpstr>Overview</vt:lpstr>
      <vt:lpstr>Introduction: traditional robotics and limitations</vt:lpstr>
      <vt:lpstr>Introduction: today´s challenges</vt:lpstr>
      <vt:lpstr>Introduction: generic scheme of an autonomous robotic system</vt:lpstr>
      <vt:lpstr>Introduction: trend extraction via bibliography analysis</vt:lpstr>
      <vt:lpstr>Introduction: trend extraction via bibliography analysis</vt:lpstr>
      <vt:lpstr>Introduction: trend extraction via bibliography analysis</vt:lpstr>
      <vt:lpstr>Introduction: trend extraction via bibliography analysis</vt:lpstr>
      <vt:lpstr>Autonomy and bio-inspiration</vt:lpstr>
      <vt:lpstr>Autonomy and bio-inspiration</vt:lpstr>
      <vt:lpstr>Autonomy and bio-inspiration</vt:lpstr>
      <vt:lpstr>User interface, human robot interaction: global overview</vt:lpstr>
      <vt:lpstr>User interface, human robot interaction: sensor and algorithms</vt:lpstr>
      <vt:lpstr>User interface, human robot interaction: sensor and algorithms</vt:lpstr>
      <vt:lpstr>User interface, human robot interaction: sensor and algorithms</vt:lpstr>
      <vt:lpstr>User interface, human robot interaction: sensor and algorithms</vt:lpstr>
      <vt:lpstr>User interface, human robot interaction: sensor and algorithms</vt:lpstr>
      <vt:lpstr>User interface, human robot interaction: sensor and algorithms</vt:lpstr>
      <vt:lpstr>User interface, human robot interaction: sensor and algorithms</vt:lpstr>
      <vt:lpstr>Control and planning</vt:lpstr>
      <vt:lpstr>Control and planning</vt:lpstr>
      <vt:lpstr>Modular robotics and multi-agent systems</vt:lpstr>
      <vt:lpstr>Advanced cognition</vt:lpstr>
      <vt:lpstr>Safety and security</vt:lpstr>
      <vt:lpstr>Tests and validation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ECHORD Opening             Event</dc:title>
  <dc:creator>Institut für Informatik</dc:creator>
  <cp:lastModifiedBy>user1</cp:lastModifiedBy>
  <cp:revision>936</cp:revision>
  <cp:lastPrinted>2012-05-10T10:12:37Z</cp:lastPrinted>
  <dcterms:created xsi:type="dcterms:W3CDTF">2009-08-31T19:54:51Z</dcterms:created>
  <dcterms:modified xsi:type="dcterms:W3CDTF">2012-05-18T17:04:54Z</dcterms:modified>
</cp:coreProperties>
</file>